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27"/>
  </p:notesMasterIdLst>
  <p:sldIdLst>
    <p:sldId id="256" r:id="rId2"/>
    <p:sldId id="278" r:id="rId3"/>
    <p:sldId id="318" r:id="rId4"/>
    <p:sldId id="319" r:id="rId5"/>
    <p:sldId id="320" r:id="rId6"/>
    <p:sldId id="322" r:id="rId7"/>
    <p:sldId id="321" r:id="rId8"/>
    <p:sldId id="341" r:id="rId9"/>
    <p:sldId id="280" r:id="rId10"/>
    <p:sldId id="281" r:id="rId11"/>
    <p:sldId id="284" r:id="rId12"/>
    <p:sldId id="342" r:id="rId13"/>
    <p:sldId id="288" r:id="rId14"/>
    <p:sldId id="290" r:id="rId15"/>
    <p:sldId id="291" r:id="rId16"/>
    <p:sldId id="292" r:id="rId17"/>
    <p:sldId id="339" r:id="rId18"/>
    <p:sldId id="293" r:id="rId19"/>
    <p:sldId id="307" r:id="rId20"/>
    <p:sldId id="343" r:id="rId21"/>
    <p:sldId id="344" r:id="rId22"/>
    <p:sldId id="425" r:id="rId23"/>
    <p:sldId id="325" r:id="rId24"/>
    <p:sldId id="345" r:id="rId25"/>
    <p:sldId id="311" r:id="rId26"/>
    <p:sldId id="315" r:id="rId27"/>
    <p:sldId id="312" r:id="rId28"/>
    <p:sldId id="323" r:id="rId29"/>
    <p:sldId id="324" r:id="rId30"/>
    <p:sldId id="347" r:id="rId31"/>
    <p:sldId id="328" r:id="rId32"/>
    <p:sldId id="349" r:id="rId33"/>
    <p:sldId id="351" r:id="rId34"/>
    <p:sldId id="348" r:id="rId35"/>
    <p:sldId id="301" r:id="rId36"/>
    <p:sldId id="354" r:id="rId37"/>
    <p:sldId id="440" r:id="rId38"/>
    <p:sldId id="524" r:id="rId39"/>
    <p:sldId id="506" r:id="rId40"/>
    <p:sldId id="525" r:id="rId41"/>
    <p:sldId id="526" r:id="rId42"/>
    <p:sldId id="527" r:id="rId43"/>
    <p:sldId id="449" r:id="rId44"/>
    <p:sldId id="528" r:id="rId45"/>
    <p:sldId id="451" r:id="rId46"/>
    <p:sldId id="455" r:id="rId47"/>
    <p:sldId id="352" r:id="rId48"/>
    <p:sldId id="356" r:id="rId49"/>
    <p:sldId id="358" r:id="rId50"/>
    <p:sldId id="357" r:id="rId51"/>
    <p:sldId id="360" r:id="rId52"/>
    <p:sldId id="346" r:id="rId53"/>
    <p:sldId id="507" r:id="rId54"/>
    <p:sldId id="508" r:id="rId55"/>
    <p:sldId id="519" r:id="rId56"/>
    <p:sldId id="448" r:id="rId57"/>
    <p:sldId id="513" r:id="rId58"/>
    <p:sldId id="460" r:id="rId59"/>
    <p:sldId id="461" r:id="rId60"/>
    <p:sldId id="462" r:id="rId61"/>
    <p:sldId id="463" r:id="rId62"/>
    <p:sldId id="464" r:id="rId63"/>
    <p:sldId id="485" r:id="rId64"/>
    <p:sldId id="511" r:id="rId65"/>
    <p:sldId id="509" r:id="rId66"/>
    <p:sldId id="466" r:id="rId67"/>
    <p:sldId id="510" r:id="rId68"/>
    <p:sldId id="537" r:id="rId69"/>
    <p:sldId id="538" r:id="rId70"/>
    <p:sldId id="469" r:id="rId71"/>
    <p:sldId id="482" r:id="rId72"/>
    <p:sldId id="529" r:id="rId73"/>
    <p:sldId id="530" r:id="rId74"/>
    <p:sldId id="531" r:id="rId75"/>
    <p:sldId id="512" r:id="rId76"/>
    <p:sldId id="532" r:id="rId77"/>
    <p:sldId id="487" r:id="rId78"/>
    <p:sldId id="533" r:id="rId79"/>
    <p:sldId id="514" r:id="rId80"/>
    <p:sldId id="488" r:id="rId81"/>
    <p:sldId id="491" r:id="rId82"/>
    <p:sldId id="486" r:id="rId83"/>
    <p:sldId id="521" r:id="rId84"/>
    <p:sldId id="515" r:id="rId85"/>
    <p:sldId id="479" r:id="rId86"/>
    <p:sldId id="516" r:id="rId87"/>
    <p:sldId id="492" r:id="rId88"/>
    <p:sldId id="493" r:id="rId89"/>
    <p:sldId id="494" r:id="rId90"/>
    <p:sldId id="517" r:id="rId91"/>
    <p:sldId id="534" r:id="rId92"/>
    <p:sldId id="535" r:id="rId93"/>
    <p:sldId id="498" r:id="rId94"/>
    <p:sldId id="518" r:id="rId95"/>
    <p:sldId id="503" r:id="rId96"/>
    <p:sldId id="536" r:id="rId97"/>
    <p:sldId id="504" r:id="rId98"/>
    <p:sldId id="505" r:id="rId99"/>
    <p:sldId id="522" r:id="rId100"/>
    <p:sldId id="422" r:id="rId101"/>
    <p:sldId id="523" r:id="rId102"/>
    <p:sldId id="374" r:id="rId103"/>
    <p:sldId id="375" r:id="rId104"/>
    <p:sldId id="380" r:id="rId105"/>
    <p:sldId id="381" r:id="rId106"/>
    <p:sldId id="377" r:id="rId107"/>
    <p:sldId id="384" r:id="rId108"/>
    <p:sldId id="385" r:id="rId109"/>
    <p:sldId id="382" r:id="rId110"/>
    <p:sldId id="383" r:id="rId111"/>
    <p:sldId id="388" r:id="rId112"/>
    <p:sldId id="405" r:id="rId113"/>
    <p:sldId id="412" r:id="rId114"/>
    <p:sldId id="409" r:id="rId115"/>
    <p:sldId id="408" r:id="rId116"/>
    <p:sldId id="406" r:id="rId117"/>
    <p:sldId id="410" r:id="rId118"/>
    <p:sldId id="411" r:id="rId119"/>
    <p:sldId id="437" r:id="rId120"/>
    <p:sldId id="434" r:id="rId121"/>
    <p:sldId id="438" r:id="rId122"/>
    <p:sldId id="443" r:id="rId123"/>
    <p:sldId id="444" r:id="rId124"/>
    <p:sldId id="433" r:id="rId125"/>
    <p:sldId id="436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85" autoAdjust="0"/>
    <p:restoredTop sz="94719"/>
  </p:normalViewPr>
  <p:slideViewPr>
    <p:cSldViewPr snapToGrid="0">
      <p:cViewPr varScale="1">
        <p:scale>
          <a:sx n="90" d="100"/>
          <a:sy n="90" d="100"/>
        </p:scale>
        <p:origin x="2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363EC-98E4-4F0E-B454-4AD3A225F9C2}" type="datetimeFigureOut">
              <a:rPr lang="en-IN" smtClean="0"/>
              <a:t>14/04/24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5C475-92DB-4388-9F57-8981C4EA0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94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4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6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6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6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4/14/24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4/14/24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4/14/24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7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cs-648.vercel.app/" TargetMode="External"/><Relationship Id="rId4" Type="http://schemas.openxmlformats.org/officeDocument/2006/relationships/image" Target="../media/image12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48.png"/><Relationship Id="rId9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52.png"/><Relationship Id="rId10" Type="http://schemas.openxmlformats.org/officeDocument/2006/relationships/image" Target="../media/image30.png"/><Relationship Id="rId4" Type="http://schemas.openxmlformats.org/officeDocument/2006/relationships/image" Target="../media/image48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25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21.png"/><Relationship Id="rId7" Type="http://schemas.openxmlformats.org/officeDocument/2006/relationships/image" Target="../media/image35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260.png"/><Relationship Id="rId10" Type="http://schemas.openxmlformats.org/officeDocument/2006/relationships/image" Target="../media/image380.png"/><Relationship Id="rId4" Type="http://schemas.openxmlformats.org/officeDocument/2006/relationships/image" Target="../media/image251.png"/><Relationship Id="rId9" Type="http://schemas.openxmlformats.org/officeDocument/2006/relationships/image" Target="../media/image37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4.png"/><Relationship Id="rId7" Type="http://schemas.openxmlformats.org/officeDocument/2006/relationships/image" Target="../media/image84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6.png"/><Relationship Id="rId4" Type="http://schemas.openxmlformats.org/officeDocument/2006/relationships/image" Target="../media/image7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7" Type="http://schemas.openxmlformats.org/officeDocument/2006/relationships/image" Target="../media/image89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10.png"/><Relationship Id="rId7" Type="http://schemas.openxmlformats.org/officeDocument/2006/relationships/image" Target="../media/image8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721.png"/><Relationship Id="rId4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810.png"/><Relationship Id="rId4" Type="http://schemas.openxmlformats.org/officeDocument/2006/relationships/image" Target="../media/image75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400" y="-35625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5D03CB-1EF4-4575-BA97-23EEE14EB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132" y="0"/>
            <a:ext cx="4902679" cy="46195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B3A981E-AF55-4BBF-85FC-8E53CC80E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3850" y="1"/>
            <a:ext cx="3808150" cy="3428999"/>
          </a:xfrm>
          <a:custGeom>
            <a:avLst/>
            <a:gdLst>
              <a:gd name="connsiteX0" fmla="*/ 709972 w 4030116"/>
              <a:gd name="connsiteY0" fmla="*/ 0 h 3628865"/>
              <a:gd name="connsiteX1" fmla="*/ 3431306 w 4030116"/>
              <a:gd name="connsiteY1" fmla="*/ 0 h 3628865"/>
              <a:gd name="connsiteX2" fmla="*/ 3534802 w 4030116"/>
              <a:gd name="connsiteY2" fmla="*/ 94063 h 3628865"/>
              <a:gd name="connsiteX3" fmla="*/ 3978557 w 4030116"/>
              <a:gd name="connsiteY3" fmla="*/ 752240 h 3628865"/>
              <a:gd name="connsiteX4" fmla="*/ 4030116 w 4030116"/>
              <a:gd name="connsiteY4" fmla="*/ 893110 h 3628865"/>
              <a:gd name="connsiteX5" fmla="*/ 4030116 w 4030116"/>
              <a:gd name="connsiteY5" fmla="*/ 2223342 h 3628865"/>
              <a:gd name="connsiteX6" fmla="*/ 3978557 w 4030116"/>
              <a:gd name="connsiteY6" fmla="*/ 2364212 h 3628865"/>
              <a:gd name="connsiteX7" fmla="*/ 2070639 w 4030116"/>
              <a:gd name="connsiteY7" fmla="*/ 3628865 h 3628865"/>
              <a:gd name="connsiteX8" fmla="*/ 0 w 4030116"/>
              <a:gd name="connsiteY8" fmla="*/ 1558226 h 3628865"/>
              <a:gd name="connsiteX9" fmla="*/ 606476 w 4030116"/>
              <a:gd name="connsiteY9" fmla="*/ 94063 h 362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0116" h="3628865">
                <a:moveTo>
                  <a:pt x="709972" y="0"/>
                </a:moveTo>
                <a:lnTo>
                  <a:pt x="3431306" y="0"/>
                </a:lnTo>
                <a:lnTo>
                  <a:pt x="3534802" y="94063"/>
                </a:lnTo>
                <a:cubicBezTo>
                  <a:pt x="3722158" y="281419"/>
                  <a:pt x="3873777" y="504512"/>
                  <a:pt x="3978557" y="752240"/>
                </a:cubicBezTo>
                <a:lnTo>
                  <a:pt x="4030116" y="893110"/>
                </a:lnTo>
                <a:lnTo>
                  <a:pt x="4030116" y="2223342"/>
                </a:lnTo>
                <a:lnTo>
                  <a:pt x="3978557" y="2364212"/>
                </a:lnTo>
                <a:cubicBezTo>
                  <a:pt x="3664217" y="3107396"/>
                  <a:pt x="2928325" y="3628865"/>
                  <a:pt x="2070639" y="3628865"/>
                </a:cubicBezTo>
                <a:cubicBezTo>
                  <a:pt x="927057" y="3628865"/>
                  <a:pt x="0" y="2701808"/>
                  <a:pt x="0" y="1558226"/>
                </a:cubicBezTo>
                <a:cubicBezTo>
                  <a:pt x="0" y="986435"/>
                  <a:pt x="231764" y="468775"/>
                  <a:pt x="606476" y="94063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0E21CE3-CE4A-4A81-86C9-019354341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2505" y="3131553"/>
            <a:ext cx="4447156" cy="3726448"/>
          </a:xfrm>
          <a:custGeom>
            <a:avLst/>
            <a:gdLst>
              <a:gd name="connsiteX0" fmla="*/ 2340464 w 4680928"/>
              <a:gd name="connsiteY0" fmla="*/ 0 h 3922335"/>
              <a:gd name="connsiteX1" fmla="*/ 4680928 w 4680928"/>
              <a:gd name="connsiteY1" fmla="*/ 2340464 h 3922335"/>
              <a:gd name="connsiteX2" fmla="*/ 4146480 w 4680928"/>
              <a:gd name="connsiteY2" fmla="*/ 3829217 h 3922335"/>
              <a:gd name="connsiteX3" fmla="*/ 4061848 w 4680928"/>
              <a:gd name="connsiteY3" fmla="*/ 3922335 h 3922335"/>
              <a:gd name="connsiteX4" fmla="*/ 619080 w 4680928"/>
              <a:gd name="connsiteY4" fmla="*/ 3922335 h 3922335"/>
              <a:gd name="connsiteX5" fmla="*/ 534448 w 4680928"/>
              <a:gd name="connsiteY5" fmla="*/ 3829217 h 3922335"/>
              <a:gd name="connsiteX6" fmla="*/ 0 w 4680928"/>
              <a:gd name="connsiteY6" fmla="*/ 2340464 h 3922335"/>
              <a:gd name="connsiteX7" fmla="*/ 2340464 w 4680928"/>
              <a:gd name="connsiteY7" fmla="*/ 0 h 39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0928" h="3922335">
                <a:moveTo>
                  <a:pt x="2340464" y="0"/>
                </a:moveTo>
                <a:cubicBezTo>
                  <a:pt x="3633067" y="0"/>
                  <a:pt x="4680928" y="1047861"/>
                  <a:pt x="4680928" y="2340464"/>
                </a:cubicBezTo>
                <a:cubicBezTo>
                  <a:pt x="4680928" y="2905978"/>
                  <a:pt x="4480361" y="3424647"/>
                  <a:pt x="4146480" y="3829217"/>
                </a:cubicBezTo>
                <a:lnTo>
                  <a:pt x="4061848" y="3922335"/>
                </a:lnTo>
                <a:lnTo>
                  <a:pt x="619080" y="3922335"/>
                </a:lnTo>
                <a:lnTo>
                  <a:pt x="534448" y="3829217"/>
                </a:lnTo>
                <a:cubicBezTo>
                  <a:pt x="200567" y="3424647"/>
                  <a:pt x="0" y="2905978"/>
                  <a:pt x="0" y="2340464"/>
                </a:cubicBezTo>
                <a:cubicBezTo>
                  <a:pt x="0" y="1047861"/>
                  <a:pt x="1047861" y="0"/>
                  <a:pt x="2340464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827" y="0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AA352-7B58-631B-C8AE-8817E048C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9709" y="-263939"/>
            <a:ext cx="6274148" cy="2885715"/>
          </a:xfrm>
        </p:spPr>
        <p:txBody>
          <a:bodyPr>
            <a:normAutofit/>
          </a:bodyPr>
          <a:lstStyle/>
          <a:p>
            <a:r>
              <a:rPr lang="en-US" sz="3200"/>
              <a:t>Randomized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04952-B3EC-2359-DDAF-5A5A9E412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150" y="3043099"/>
            <a:ext cx="4024032" cy="771802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GROUP PROJECT on </a:t>
            </a:r>
          </a:p>
          <a:p>
            <a:r>
              <a:rPr lang="en-US"/>
              <a:t>SMALLEST ENCLOSING CIRCLE </a:t>
            </a: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5779" y="640535"/>
            <a:ext cx="663994" cy="6639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72950BC3-A7CF-4F1B-8A6E-14E3DDE55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5779" y="640535"/>
            <a:ext cx="663994" cy="6639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2534" y="4845569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3703269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6BFD9967-9371-4F99-A8D2-502B11A38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2534" y="4845569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FF461-4912-044D-1648-1D1620976E3D}"/>
              </a:ext>
            </a:extLst>
          </p:cNvPr>
          <p:cNvSpPr txBox="1"/>
          <p:nvPr/>
        </p:nvSpPr>
        <p:spPr>
          <a:xfrm>
            <a:off x="5407572" y="5144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044245-2CC2-730D-01FC-DCE1724753BD}"/>
              </a:ext>
            </a:extLst>
          </p:cNvPr>
          <p:cNvSpPr/>
          <p:nvPr/>
        </p:nvSpPr>
        <p:spPr>
          <a:xfrm>
            <a:off x="6096000" y="39381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9892AB-2713-4489-7A5A-F1BA2021AF29}"/>
              </a:ext>
            </a:extLst>
          </p:cNvPr>
          <p:cNvSpPr/>
          <p:nvPr/>
        </p:nvSpPr>
        <p:spPr>
          <a:xfrm>
            <a:off x="8383850" y="49407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512CE0-2CC1-F2CF-1C87-8F12A93B4626}"/>
              </a:ext>
            </a:extLst>
          </p:cNvPr>
          <p:cNvSpPr/>
          <p:nvPr/>
        </p:nvSpPr>
        <p:spPr>
          <a:xfrm>
            <a:off x="6253655" y="592279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3ED0C4-6421-605A-2310-95D336204C41}"/>
              </a:ext>
            </a:extLst>
          </p:cNvPr>
          <p:cNvSpPr/>
          <p:nvPr/>
        </p:nvSpPr>
        <p:spPr>
          <a:xfrm>
            <a:off x="7442793" y="36228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2F6DE8-98B5-1325-B11A-75308437DE1A}"/>
              </a:ext>
            </a:extLst>
          </p:cNvPr>
          <p:cNvSpPr/>
          <p:nvPr/>
        </p:nvSpPr>
        <p:spPr>
          <a:xfrm>
            <a:off x="7640115" y="61807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82A0B5-6823-EEBE-F51E-3B387B28FD5C}"/>
              </a:ext>
            </a:extLst>
          </p:cNvPr>
          <p:cNvSpPr/>
          <p:nvPr/>
        </p:nvSpPr>
        <p:spPr>
          <a:xfrm>
            <a:off x="9181237" y="621209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75C4B6-EB96-EF70-02E9-A5DA1FFA75A3}"/>
              </a:ext>
            </a:extLst>
          </p:cNvPr>
          <p:cNvSpPr/>
          <p:nvPr/>
        </p:nvSpPr>
        <p:spPr>
          <a:xfrm>
            <a:off x="5024849" y="485020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BD5F93-1E1C-141A-BE00-14088A70C09F}"/>
              </a:ext>
            </a:extLst>
          </p:cNvPr>
          <p:cNvSpPr/>
          <p:nvPr/>
        </p:nvSpPr>
        <p:spPr>
          <a:xfrm>
            <a:off x="7671567" y="301786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F1E535-B18E-7A06-89AF-A64726FC0806}"/>
              </a:ext>
            </a:extLst>
          </p:cNvPr>
          <p:cNvSpPr txBox="1"/>
          <p:nvPr/>
        </p:nvSpPr>
        <p:spPr>
          <a:xfrm>
            <a:off x="8699160" y="662788"/>
            <a:ext cx="3252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  <a:r>
              <a:rPr lang="en-US" sz="3200" b="1">
                <a:latin typeface="+mj-lt"/>
              </a:rPr>
              <a:t>G R O U P 1: </a:t>
            </a:r>
          </a:p>
          <a:p>
            <a:r>
              <a:rPr lang="en-US" sz="3200" b="1">
                <a:latin typeface="+mj-lt"/>
              </a:rPr>
              <a:t>4 7 6 1 3 2 8 5 0 9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086B80-F066-B1C6-0C6E-372232CC8449}"/>
              </a:ext>
            </a:extLst>
          </p:cNvPr>
          <p:cNvSpPr txBox="1"/>
          <p:nvPr/>
        </p:nvSpPr>
        <p:spPr>
          <a:xfrm>
            <a:off x="8861419" y="1836210"/>
            <a:ext cx="6336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 I S H I  P O O N I A </a:t>
            </a:r>
          </a:p>
          <a:p>
            <a:r>
              <a:rPr lang="en-US"/>
              <a:t>D H R U V </a:t>
            </a:r>
          </a:p>
          <a:p>
            <a:r>
              <a:rPr lang="en-US"/>
              <a:t>Y O G I T </a:t>
            </a:r>
          </a:p>
        </p:txBody>
      </p:sp>
      <p:sp>
        <p:nvSpPr>
          <p:cNvPr id="4" name="Oval 3" hidden="1">
            <a:extLst>
              <a:ext uri="{FF2B5EF4-FFF2-40B4-BE49-F238E27FC236}">
                <a16:creationId xmlns:a16="http://schemas.microsoft.com/office/drawing/2014/main" id="{E3856FA1-560A-E5B3-E786-E3BCD79BF15D}"/>
              </a:ext>
            </a:extLst>
          </p:cNvPr>
          <p:cNvSpPr/>
          <p:nvPr/>
        </p:nvSpPr>
        <p:spPr>
          <a:xfrm>
            <a:off x="305705" y="633995"/>
            <a:ext cx="393911" cy="39391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1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5552130" y="319294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28257"/>
            <a:ext cx="10813473" cy="1154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</a:rPr>
              <a:t>Consider another circle C passing through the intersection of two circles, centered at the midpoint of line joining C</a:t>
            </a:r>
            <a:r>
              <a:rPr lang="en-US" baseline="-25000" dirty="0">
                <a:latin typeface="Century" panose="02040604050505020304" pitchFamily="18" charset="0"/>
              </a:rPr>
              <a:t>1</a:t>
            </a:r>
            <a:r>
              <a:rPr lang="en-US" dirty="0">
                <a:latin typeface="Century" panose="02040604050505020304" pitchFamily="18" charset="0"/>
              </a:rPr>
              <a:t> and C</a:t>
            </a:r>
            <a:r>
              <a:rPr lang="en-US" baseline="-25000" dirty="0">
                <a:latin typeface="Century" panose="02040604050505020304" pitchFamily="18" charset="0"/>
              </a:rPr>
              <a:t>2  </a:t>
            </a:r>
            <a:r>
              <a:rPr lang="en-US" dirty="0">
                <a:latin typeface="Century" panose="02040604050505020304" pitchFamily="18" charset="0"/>
              </a:rPr>
              <a:t>containing all points x ∊ C</a:t>
            </a:r>
            <a:r>
              <a:rPr lang="en-US" baseline="-25000" dirty="0">
                <a:latin typeface="Century" panose="02040604050505020304" pitchFamily="18" charset="0"/>
              </a:rPr>
              <a:t>1</a:t>
            </a:r>
            <a:r>
              <a:rPr lang="en-US" dirty="0">
                <a:latin typeface="Century" panose="02040604050505020304" pitchFamily="18" charset="0"/>
              </a:rPr>
              <a:t> ∩ C</a:t>
            </a:r>
            <a:r>
              <a:rPr lang="en-US" baseline="-25000" dirty="0">
                <a:latin typeface="Century" panose="02040604050505020304" pitchFamily="18" charset="0"/>
              </a:rPr>
              <a:t>2</a:t>
            </a:r>
            <a:r>
              <a:rPr lang="en-US" dirty="0">
                <a:latin typeface="Century" panose="02040604050505020304" pitchFamily="18" charset="0"/>
              </a:rPr>
              <a:t> 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5377116" y="430627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408826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BD1174-17B9-5B84-021F-D7583606596E}"/>
              </a:ext>
            </a:extLst>
          </p:cNvPr>
          <p:cNvSpPr/>
          <p:nvPr/>
        </p:nvSpPr>
        <p:spPr>
          <a:xfrm>
            <a:off x="6735417" y="50252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AB0339-7A55-0692-C0F6-8F047D6E1426}"/>
              </a:ext>
            </a:extLst>
          </p:cNvPr>
          <p:cNvSpPr/>
          <p:nvPr/>
        </p:nvSpPr>
        <p:spPr>
          <a:xfrm>
            <a:off x="4961653" y="1796225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872AFA-FDFB-137D-B6F7-DEB17168D7C9}"/>
              </a:ext>
            </a:extLst>
          </p:cNvPr>
          <p:cNvSpPr/>
          <p:nvPr/>
        </p:nvSpPr>
        <p:spPr>
          <a:xfrm>
            <a:off x="3066855" y="1796226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BBF81-C91A-3606-61A3-71F0DC5B12B0}"/>
              </a:ext>
            </a:extLst>
          </p:cNvPr>
          <p:cNvSpPr/>
          <p:nvPr/>
        </p:nvSpPr>
        <p:spPr>
          <a:xfrm>
            <a:off x="6228266" y="23126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34D82C-5559-23BB-6458-44620D692D3D}"/>
              </a:ext>
            </a:extLst>
          </p:cNvPr>
          <p:cNvSpPr/>
          <p:nvPr/>
        </p:nvSpPr>
        <p:spPr>
          <a:xfrm>
            <a:off x="4286218" y="2003780"/>
            <a:ext cx="4118405" cy="41184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18405"/>
                      <a:gd name="connsiteY0" fmla="*/ 2059203 h 4118405"/>
                      <a:gd name="connsiteX1" fmla="*/ 2059203 w 4118405"/>
                      <a:gd name="connsiteY1" fmla="*/ 0 h 4118405"/>
                      <a:gd name="connsiteX2" fmla="*/ 4118406 w 4118405"/>
                      <a:gd name="connsiteY2" fmla="*/ 2059203 h 4118405"/>
                      <a:gd name="connsiteX3" fmla="*/ 2059203 w 4118405"/>
                      <a:gd name="connsiteY3" fmla="*/ 4118406 h 4118405"/>
                      <a:gd name="connsiteX4" fmla="*/ 0 w 4118405"/>
                      <a:gd name="connsiteY4" fmla="*/ 2059203 h 4118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18405" h="4118405" extrusionOk="0">
                        <a:moveTo>
                          <a:pt x="0" y="2059203"/>
                        </a:moveTo>
                        <a:cubicBezTo>
                          <a:pt x="-138035" y="836794"/>
                          <a:pt x="656311" y="99694"/>
                          <a:pt x="2059203" y="0"/>
                        </a:cubicBezTo>
                        <a:cubicBezTo>
                          <a:pt x="3513311" y="66703"/>
                          <a:pt x="3817511" y="931505"/>
                          <a:pt x="4118406" y="2059203"/>
                        </a:cubicBezTo>
                        <a:cubicBezTo>
                          <a:pt x="3919505" y="3390707"/>
                          <a:pt x="3158823" y="4326489"/>
                          <a:pt x="2059203" y="4118406"/>
                        </a:cubicBezTo>
                        <a:cubicBezTo>
                          <a:pt x="702547" y="3998373"/>
                          <a:pt x="163203" y="3274449"/>
                          <a:pt x="0" y="20592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A8D2B8-C0B6-ABD9-F900-B0F8538C49CE}"/>
              </a:ext>
            </a:extLst>
          </p:cNvPr>
          <p:cNvSpPr/>
          <p:nvPr/>
        </p:nvSpPr>
        <p:spPr>
          <a:xfrm>
            <a:off x="6187766" y="18830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6253296" y="5975457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5344E-C819-FB38-130C-257EC44CA4EF}"/>
              </a:ext>
            </a:extLst>
          </p:cNvPr>
          <p:cNvSpPr/>
          <p:nvPr/>
        </p:nvSpPr>
        <p:spPr>
          <a:xfrm>
            <a:off x="6766748" y="34674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163"/>
            <a:ext cx="10954181" cy="67008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Enclosing_Circle_N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effectLst/>
                <a:latin typeface="Monaco" pitchFamily="2" charset="77"/>
              </a:rPr>
              <a:t>Permute P</a:t>
            </a:r>
            <a:endParaRPr lang="en-IN" sz="2900" b="0" baseline="-2500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2900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 Passing through 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2</a:t>
            </a:r>
          </a:p>
          <a:p>
            <a:pPr marL="0" indent="0">
              <a:buNone/>
            </a:pPr>
            <a:endParaRPr lang="en-IN" sz="29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 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2900" dirty="0">
                <a:latin typeface="Monaco" pitchFamily="2" charset="77"/>
              </a:rPr>
              <a:t>p</a:t>
            </a:r>
            <a:r>
              <a:rPr lang="en-IN" sz="2900" baseline="-25000" dirty="0"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 lies outside </a:t>
            </a:r>
            <a:r>
              <a:rPr lang="en-IN" sz="29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900" dirty="0"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then  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900" b="0" dirty="0">
                <a:effectLst/>
                <a:latin typeface="Monaco" pitchFamily="2" charset="77"/>
              </a:rPr>
              <a:t>(p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i</a:t>
            </a:r>
            <a:r>
              <a:rPr lang="en-IN" sz="2900" b="0" dirty="0">
                <a:effectLst/>
                <a:latin typeface="Monaco" pitchFamily="2" charset="77"/>
              </a:rPr>
              <a:t>)                    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	</a:t>
            </a:r>
            <a:endParaRPr lang="en-IN" sz="29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	for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 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if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800" b="0" dirty="0">
                <a:effectLst/>
                <a:latin typeface="Monaco" pitchFamily="2" charset="77"/>
              </a:rPr>
              <a:t>(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					</a:t>
            </a:r>
          </a:p>
          <a:p>
            <a:pPr marL="0" indent="0">
              <a:buNone/>
            </a:pPr>
            <a:r>
              <a:rPr lang="en-IN" dirty="0">
                <a:latin typeface="Monaco" pitchFamily="2" charset="77"/>
              </a:rPr>
              <a:t> SEC</a:t>
            </a:r>
            <a:r>
              <a:rPr lang="en-IN" baseline="-25000" dirty="0">
                <a:latin typeface="Monaco" pitchFamily="2" charset="77"/>
              </a:rPr>
              <a:t>1</a:t>
            </a:r>
            <a:r>
              <a:rPr lang="en-IN" dirty="0">
                <a:latin typeface="Monaco" pitchFamily="2" charset="77"/>
              </a:rPr>
              <a:t>(</a:t>
            </a:r>
            <a:r>
              <a:rPr lang="en-IN" dirty="0" err="1">
                <a:latin typeface="Monaco" pitchFamily="2" charset="77"/>
              </a:rPr>
              <a:t>P,p</a:t>
            </a:r>
            <a:r>
              <a:rPr lang="en-IN" dirty="0">
                <a:latin typeface="Monaco" pitchFamily="2" charset="77"/>
              </a:rPr>
              <a:t>)</a:t>
            </a:r>
            <a:endParaRPr lang="en-IN" sz="28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for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k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 		if </a:t>
            </a:r>
            <a:r>
              <a:rPr lang="en-IN" sz="2800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, 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CCCCCC"/>
                </a:solidFill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849BBC-D317-2F3D-0345-3CCCAE590BB5}"/>
              </a:ext>
            </a:extLst>
          </p:cNvPr>
          <p:cNvSpPr/>
          <p:nvPr/>
        </p:nvSpPr>
        <p:spPr>
          <a:xfrm>
            <a:off x="1593274" y="2943226"/>
            <a:ext cx="942109" cy="3069648"/>
          </a:xfrm>
          <a:prstGeom prst="leftBrace">
            <a:avLst>
              <a:gd name="adj1" fmla="val 42156"/>
              <a:gd name="adj2" fmla="val 53085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3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163"/>
            <a:ext cx="10954181" cy="67008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Enclosing_Circle_N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effectLst/>
                <a:latin typeface="Monaco" pitchFamily="2" charset="77"/>
              </a:rPr>
              <a:t>Permute P</a:t>
            </a:r>
            <a:endParaRPr lang="en-IN" sz="2900" b="0" baseline="-2500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2900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 Passing through 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2</a:t>
            </a:r>
          </a:p>
          <a:p>
            <a:pPr marL="0" indent="0">
              <a:buNone/>
            </a:pPr>
            <a:endParaRPr lang="en-IN" sz="29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 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2900" dirty="0">
                <a:latin typeface="Monaco" pitchFamily="2" charset="77"/>
              </a:rPr>
              <a:t>p</a:t>
            </a:r>
            <a:r>
              <a:rPr lang="en-IN" sz="2900" baseline="-25000" dirty="0"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 lies outside </a:t>
            </a:r>
            <a:r>
              <a:rPr lang="en-IN" sz="29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900" dirty="0"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then  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900" b="0" dirty="0">
                <a:effectLst/>
                <a:latin typeface="Monaco" pitchFamily="2" charset="77"/>
              </a:rPr>
              <a:t>(p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i</a:t>
            </a:r>
            <a:r>
              <a:rPr lang="en-IN" sz="2900" b="0" dirty="0">
                <a:effectLst/>
                <a:latin typeface="Monaco" pitchFamily="2" charset="77"/>
              </a:rPr>
              <a:t>)                    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	</a:t>
            </a:r>
            <a:endParaRPr lang="en-IN" sz="29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	for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 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if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800" b="0" dirty="0">
                <a:effectLst/>
                <a:latin typeface="Monaco" pitchFamily="2" charset="77"/>
              </a:rPr>
              <a:t>(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					</a:t>
            </a:r>
          </a:p>
          <a:p>
            <a:pPr marL="0" indent="0">
              <a:buNone/>
            </a:pPr>
            <a:r>
              <a:rPr lang="en-IN" dirty="0">
                <a:latin typeface="Monaco" pitchFamily="2" charset="77"/>
              </a:rPr>
              <a:t> SEC</a:t>
            </a:r>
            <a:r>
              <a:rPr lang="en-IN" baseline="-25000" dirty="0">
                <a:latin typeface="Monaco" pitchFamily="2" charset="77"/>
              </a:rPr>
              <a:t>1</a:t>
            </a:r>
            <a:r>
              <a:rPr lang="en-IN" dirty="0">
                <a:latin typeface="Monaco" pitchFamily="2" charset="77"/>
              </a:rPr>
              <a:t>(</a:t>
            </a:r>
            <a:r>
              <a:rPr lang="en-IN" dirty="0" err="1">
                <a:latin typeface="Monaco" pitchFamily="2" charset="77"/>
              </a:rPr>
              <a:t>P,p</a:t>
            </a:r>
            <a:r>
              <a:rPr lang="en-IN" dirty="0">
                <a:latin typeface="Monaco" pitchFamily="2" charset="77"/>
              </a:rPr>
              <a:t>)</a:t>
            </a:r>
            <a:endParaRPr lang="en-IN" sz="28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for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k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 		if </a:t>
            </a:r>
            <a:r>
              <a:rPr lang="en-IN" sz="2800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, 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CCCCCC"/>
                </a:solidFill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849BBC-D317-2F3D-0345-3CCCAE590BB5}"/>
              </a:ext>
            </a:extLst>
          </p:cNvPr>
          <p:cNvSpPr/>
          <p:nvPr/>
        </p:nvSpPr>
        <p:spPr>
          <a:xfrm>
            <a:off x="1593274" y="2943226"/>
            <a:ext cx="942109" cy="3069648"/>
          </a:xfrm>
          <a:prstGeom prst="leftBrace">
            <a:avLst>
              <a:gd name="adj1" fmla="val 42156"/>
              <a:gd name="adj2" fmla="val 53085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B4693ED-67B4-AFB0-04EA-47CE2BAD66F3}"/>
              </a:ext>
            </a:extLst>
          </p:cNvPr>
          <p:cNvSpPr/>
          <p:nvPr/>
        </p:nvSpPr>
        <p:spPr>
          <a:xfrm>
            <a:off x="10946691" y="4655947"/>
            <a:ext cx="665019" cy="1149928"/>
          </a:xfrm>
          <a:prstGeom prst="rightBrace">
            <a:avLst>
              <a:gd name="adj1" fmla="val 26869"/>
              <a:gd name="adj2" fmla="val 51493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B4AEA-976D-24B8-E53C-D5178E7ABD00}"/>
              </a:ext>
            </a:extLst>
          </p:cNvPr>
          <p:cNvSpPr txBox="1"/>
          <p:nvPr/>
        </p:nvSpPr>
        <p:spPr>
          <a:xfrm>
            <a:off x="10451088" y="401294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SEC</a:t>
            </a:r>
            <a:r>
              <a:rPr lang="en-US" baseline="-25000" dirty="0">
                <a:latin typeface="Monaco" pitchFamily="2" charset="77"/>
              </a:rPr>
              <a:t>2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P,p,q</a:t>
            </a:r>
            <a:r>
              <a:rPr lang="en-US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9049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EB62-9E4B-DD5B-0D6E-1C6C2B85195B}"/>
              </a:ext>
            </a:extLst>
          </p:cNvPr>
          <p:cNvSpPr txBox="1">
            <a:spLocks/>
          </p:cNvSpPr>
          <p:nvPr/>
        </p:nvSpPr>
        <p:spPr>
          <a:xfrm>
            <a:off x="838200" y="2722229"/>
            <a:ext cx="754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</p:spTree>
    <p:extLst>
      <p:ext uri="{BB962C8B-B14F-4D97-AF65-F5344CB8AC3E}">
        <p14:creationId xmlns:p14="http://schemas.microsoft.com/office/powerpoint/2010/main" val="349731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Lemma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/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lies outside the smallest enclosing circle of points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</a:t>
                </a:r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is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IN" sz="2400">
                  <a:solidFill>
                    <a:schemeClr val="accent2">
                      <a:lumMod val="75000"/>
                    </a:schemeClr>
                  </a:solidFill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blipFill>
                <a:blip r:embed="rId2"/>
                <a:stretch>
                  <a:fillRect l="-821" t="-4969" r="-1095" b="-6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Lemma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/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lies outside the smallest enclosing circle of points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</a:t>
                </a:r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is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IN" sz="2400">
                  <a:solidFill>
                    <a:schemeClr val="accent2">
                      <a:lumMod val="75000"/>
                    </a:schemeClr>
                  </a:solidFill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blipFill>
                <a:blip r:embed="rId2"/>
                <a:stretch>
                  <a:fillRect l="-821" t="-4969" r="-1095" b="-6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/>
              <p:nvPr/>
            </p:nvSpPr>
            <p:spPr>
              <a:xfrm>
                <a:off x="550718" y="2701371"/>
                <a:ext cx="10515600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>
                    <a:latin typeface="Century" panose="02040604050505020304" pitchFamily="18" charset="0"/>
                  </a:rPr>
                  <a:t>Using backward analysis, </a:t>
                </a:r>
              </a:p>
              <a:p>
                <a:endParaRPr lang="en-IN" sz="2400">
                  <a:latin typeface="Century" panose="02040604050505020304" pitchFamily="18" charset="0"/>
                </a:endParaRPr>
              </a:p>
              <a:p>
                <a:r>
                  <a:rPr lang="en-IN" sz="2400">
                    <a:latin typeface="Century" panose="02040604050505020304" pitchFamily="18" charset="0"/>
                  </a:rPr>
                  <a:t>If the Smallest Enclosing Circle is changed on adding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 point,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 must be one of the </a:t>
                </a:r>
                <a:r>
                  <a:rPr lang="en-IN" sz="240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defining points</a:t>
                </a:r>
                <a:r>
                  <a:rPr lang="en-IN" sz="2400">
                    <a:latin typeface="Century" panose="02040604050505020304" pitchFamily="18" charset="0"/>
                  </a:rPr>
                  <a:t> of the Smallest Enclosing Circle of first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 points. </a:t>
                </a:r>
              </a:p>
              <a:p>
                <a:endParaRPr lang="en-IN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2701371"/>
                <a:ext cx="10515600" cy="2314864"/>
              </a:xfrm>
              <a:prstGeom prst="rect">
                <a:avLst/>
              </a:prstGeom>
              <a:blipFill>
                <a:blip r:embed="rId3"/>
                <a:stretch>
                  <a:fillRect l="-870" t="-2105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55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Lemma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/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lies outside the smallest enclosing circle of points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</a:t>
                </a:r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>
                    <a:solidFill>
                      <a:schemeClr val="accent2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is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IN" sz="2400">
                  <a:solidFill>
                    <a:schemeClr val="accent2">
                      <a:lumMod val="75000"/>
                    </a:schemeClr>
                  </a:solidFill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AFA37-EDAF-670E-66F9-46823FE3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1618976"/>
                <a:ext cx="11128664" cy="985976"/>
              </a:xfrm>
              <a:prstGeom prst="rect">
                <a:avLst/>
              </a:prstGeom>
              <a:blipFill>
                <a:blip r:embed="rId2"/>
                <a:stretch>
                  <a:fillRect l="-821" t="-4969" r="-1095" b="-6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/>
              <p:nvPr/>
            </p:nvSpPr>
            <p:spPr>
              <a:xfrm>
                <a:off x="550718" y="2701371"/>
                <a:ext cx="10515600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Using backward analysis, </a:t>
                </a:r>
              </a:p>
              <a:p>
                <a:endParaRPr lang="en-IN" sz="2400" dirty="0">
                  <a:latin typeface="Century" panose="02040604050505020304" pitchFamily="18" charset="0"/>
                </a:endParaRPr>
              </a:p>
              <a:p>
                <a:r>
                  <a:rPr lang="en-IN" sz="2400" dirty="0">
                    <a:latin typeface="Century" panose="02040604050505020304" pitchFamily="18" charset="0"/>
                  </a:rPr>
                  <a:t>If the Smallest Enclosing Circle is changed on adding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point,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must be one of the </a:t>
                </a:r>
                <a:r>
                  <a:rPr lang="en-IN" sz="2400" dirty="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defining points</a:t>
                </a:r>
                <a:r>
                  <a:rPr lang="en-IN" sz="2400" dirty="0">
                    <a:latin typeface="Century" panose="02040604050505020304" pitchFamily="18" charset="0"/>
                  </a:rPr>
                  <a:t> of the Smallest Enclosing Circle of first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points. </a:t>
                </a:r>
              </a:p>
              <a:p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6FBEA7-DAC2-2BA2-B68F-F89343692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2701371"/>
                <a:ext cx="10515600" cy="2314864"/>
              </a:xfrm>
              <a:prstGeom prst="rect">
                <a:avLst/>
              </a:prstGeom>
              <a:blipFill>
                <a:blip r:embed="rId3"/>
                <a:stretch>
                  <a:fillRect l="-870" t="-2105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57520-0DA0-B028-EA46-1BFFB97990D0}"/>
                  </a:ext>
                </a:extLst>
              </p:cNvPr>
              <p:cNvSpPr txBox="1"/>
              <p:nvPr/>
            </p:nvSpPr>
            <p:spPr>
              <a:xfrm>
                <a:off x="550718" y="4975561"/>
                <a:ext cx="10148925" cy="126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There can be at most 3 defining points for this circle, so the probability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point is </a:t>
                </a:r>
                <a:r>
                  <a:rPr lang="en-IN" sz="2400" dirty="0">
                    <a:solidFill>
                      <a:srgbClr val="00B050"/>
                    </a:solidFill>
                    <a:latin typeface="Century" panose="02040604050505020304" pitchFamily="18" charset="0"/>
                  </a:rPr>
                  <a:t>defining point </a:t>
                </a:r>
                <a:r>
                  <a:rPr lang="en-IN" sz="2400" dirty="0">
                    <a:latin typeface="Century" panose="02040604050505020304" pitchFamily="18" charset="0"/>
                  </a:rPr>
                  <a:t>is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 </a:t>
                </a:r>
                <a:endParaRPr lang="en-IN" sz="2400" dirty="0">
                  <a:effectLst/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57520-0DA0-B028-EA46-1BFFB9799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8" y="4975561"/>
                <a:ext cx="10148925" cy="1262974"/>
              </a:xfrm>
              <a:prstGeom prst="rect">
                <a:avLst/>
              </a:prstGeom>
              <a:blipFill>
                <a:blip r:embed="rId4"/>
                <a:stretch>
                  <a:fillRect l="-901" t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49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</p:spTree>
    <p:extLst>
      <p:ext uri="{BB962C8B-B14F-4D97-AF65-F5344CB8AC3E}">
        <p14:creationId xmlns:p14="http://schemas.microsoft.com/office/powerpoint/2010/main" val="383113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7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2F429-3356-9E5F-9F51-CC693CCBCE7D}"/>
              </a:ext>
            </a:extLst>
          </p:cNvPr>
          <p:cNvSpPr txBox="1"/>
          <p:nvPr/>
        </p:nvSpPr>
        <p:spPr>
          <a:xfrm>
            <a:off x="562915" y="3900671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Two defining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/>
              <p:nvPr/>
            </p:nvSpPr>
            <p:spPr>
              <a:xfrm>
                <a:off x="4228876" y="3706002"/>
                <a:ext cx="7578437" cy="85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3706002"/>
                <a:ext cx="7578437" cy="851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49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54376-0849-0517-3711-5B281C299CB0}"/>
              </a:ext>
            </a:extLst>
          </p:cNvPr>
          <p:cNvSpPr txBox="1"/>
          <p:nvPr/>
        </p:nvSpPr>
        <p:spPr>
          <a:xfrm>
            <a:off x="562915" y="5208778"/>
            <a:ext cx="344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Three defining points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2F429-3356-9E5F-9F51-CC693CCBCE7D}"/>
              </a:ext>
            </a:extLst>
          </p:cNvPr>
          <p:cNvSpPr txBox="1"/>
          <p:nvPr/>
        </p:nvSpPr>
        <p:spPr>
          <a:xfrm>
            <a:off x="562915" y="3900671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Two defining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/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/>
              <p:nvPr/>
            </p:nvSpPr>
            <p:spPr>
              <a:xfrm>
                <a:off x="4228876" y="3706002"/>
                <a:ext cx="7578437" cy="85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3706002"/>
                <a:ext cx="7578437" cy="851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05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5552130" y="319294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53632"/>
                <a:ext cx="10515600" cy="9292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The radius of C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>
                    <a:latin typeface="Century" panose="02040604050505020304" pitchFamily="18" charset="0"/>
                  </a:rPr>
                  <a:t> ≤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>
                    <a:latin typeface="Century" panose="020406040505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53632"/>
                <a:ext cx="10515600" cy="929224"/>
              </a:xfrm>
              <a:blipFill>
                <a:blip r:embed="rId2"/>
                <a:stretch>
                  <a:fillRect l="-121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5377116" y="430627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408826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BD1174-17B9-5B84-021F-D7583606596E}"/>
              </a:ext>
            </a:extLst>
          </p:cNvPr>
          <p:cNvSpPr/>
          <p:nvPr/>
        </p:nvSpPr>
        <p:spPr>
          <a:xfrm>
            <a:off x="6735417" y="50252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AB0339-7A55-0692-C0F6-8F047D6E1426}"/>
              </a:ext>
            </a:extLst>
          </p:cNvPr>
          <p:cNvSpPr/>
          <p:nvPr/>
        </p:nvSpPr>
        <p:spPr>
          <a:xfrm>
            <a:off x="4961653" y="1796225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872AFA-FDFB-137D-B6F7-DEB17168D7C9}"/>
              </a:ext>
            </a:extLst>
          </p:cNvPr>
          <p:cNvSpPr/>
          <p:nvPr/>
        </p:nvSpPr>
        <p:spPr>
          <a:xfrm>
            <a:off x="3066855" y="1796226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BBF81-C91A-3606-61A3-71F0DC5B12B0}"/>
              </a:ext>
            </a:extLst>
          </p:cNvPr>
          <p:cNvSpPr/>
          <p:nvPr/>
        </p:nvSpPr>
        <p:spPr>
          <a:xfrm>
            <a:off x="6228266" y="23126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34D82C-5559-23BB-6458-44620D692D3D}"/>
              </a:ext>
            </a:extLst>
          </p:cNvPr>
          <p:cNvSpPr/>
          <p:nvPr/>
        </p:nvSpPr>
        <p:spPr>
          <a:xfrm>
            <a:off x="4286218" y="2003780"/>
            <a:ext cx="4118405" cy="41184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18405"/>
                      <a:gd name="connsiteY0" fmla="*/ 2059203 h 4118405"/>
                      <a:gd name="connsiteX1" fmla="*/ 2059203 w 4118405"/>
                      <a:gd name="connsiteY1" fmla="*/ 0 h 4118405"/>
                      <a:gd name="connsiteX2" fmla="*/ 4118406 w 4118405"/>
                      <a:gd name="connsiteY2" fmla="*/ 2059203 h 4118405"/>
                      <a:gd name="connsiteX3" fmla="*/ 2059203 w 4118405"/>
                      <a:gd name="connsiteY3" fmla="*/ 4118406 h 4118405"/>
                      <a:gd name="connsiteX4" fmla="*/ 0 w 4118405"/>
                      <a:gd name="connsiteY4" fmla="*/ 2059203 h 4118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18405" h="4118405" extrusionOk="0">
                        <a:moveTo>
                          <a:pt x="0" y="2059203"/>
                        </a:moveTo>
                        <a:cubicBezTo>
                          <a:pt x="-138035" y="836794"/>
                          <a:pt x="656311" y="99694"/>
                          <a:pt x="2059203" y="0"/>
                        </a:cubicBezTo>
                        <a:cubicBezTo>
                          <a:pt x="3513311" y="66703"/>
                          <a:pt x="3817511" y="931505"/>
                          <a:pt x="4118406" y="2059203"/>
                        </a:cubicBezTo>
                        <a:cubicBezTo>
                          <a:pt x="3919505" y="3390707"/>
                          <a:pt x="3158823" y="4326489"/>
                          <a:pt x="2059203" y="4118406"/>
                        </a:cubicBezTo>
                        <a:cubicBezTo>
                          <a:pt x="702547" y="3998373"/>
                          <a:pt x="163203" y="3274449"/>
                          <a:pt x="0" y="20592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A8D2B8-C0B6-ABD9-F900-B0F8538C49CE}"/>
              </a:ext>
            </a:extLst>
          </p:cNvPr>
          <p:cNvSpPr/>
          <p:nvPr/>
        </p:nvSpPr>
        <p:spPr>
          <a:xfrm>
            <a:off x="6187766" y="18830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6253296" y="5975457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5344E-C819-FB38-130C-257EC44CA4EF}"/>
              </a:ext>
            </a:extLst>
          </p:cNvPr>
          <p:cNvSpPr/>
          <p:nvPr/>
        </p:nvSpPr>
        <p:spPr>
          <a:xfrm>
            <a:off x="6766748" y="34674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3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54376-0849-0517-3711-5B281C299CB0}"/>
              </a:ext>
            </a:extLst>
          </p:cNvPr>
          <p:cNvSpPr txBox="1"/>
          <p:nvPr/>
        </p:nvSpPr>
        <p:spPr>
          <a:xfrm>
            <a:off x="562915" y="5208778"/>
            <a:ext cx="344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Three defining points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2F429-3356-9E5F-9F51-CC693CCBCE7D}"/>
              </a:ext>
            </a:extLst>
          </p:cNvPr>
          <p:cNvSpPr txBox="1"/>
          <p:nvPr/>
        </p:nvSpPr>
        <p:spPr>
          <a:xfrm>
            <a:off x="562915" y="3900671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Two defining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𝑡𝑎𝑘𝑒𝑛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436248"/>
                <a:ext cx="8000561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/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/>
              <p:nvPr/>
            </p:nvSpPr>
            <p:spPr>
              <a:xfrm>
                <a:off x="4216184" y="3873425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184" y="3873425"/>
                <a:ext cx="757843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1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Time Complexity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57520-0DA0-B028-EA46-1BFFB97990D0}"/>
              </a:ext>
            </a:extLst>
          </p:cNvPr>
          <p:cNvSpPr txBox="1"/>
          <p:nvPr/>
        </p:nvSpPr>
        <p:spPr>
          <a:xfrm>
            <a:off x="575610" y="2592565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One defining point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6235E-3649-B2CD-EC53-B5F89CAC1E61}"/>
              </a:ext>
            </a:extLst>
          </p:cNvPr>
          <p:cNvSpPr txBox="1"/>
          <p:nvPr/>
        </p:nvSpPr>
        <p:spPr>
          <a:xfrm>
            <a:off x="575610" y="1631111"/>
            <a:ext cx="103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Expected time taken to find smallest enclosing circle with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54376-0849-0517-3711-5B281C299CB0}"/>
              </a:ext>
            </a:extLst>
          </p:cNvPr>
          <p:cNvSpPr txBox="1"/>
          <p:nvPr/>
        </p:nvSpPr>
        <p:spPr>
          <a:xfrm>
            <a:off x="562915" y="5208778"/>
            <a:ext cx="344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Three defining points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2F429-3356-9E5F-9F51-CC693CCBCE7D}"/>
              </a:ext>
            </a:extLst>
          </p:cNvPr>
          <p:cNvSpPr txBox="1"/>
          <p:nvPr/>
        </p:nvSpPr>
        <p:spPr>
          <a:xfrm>
            <a:off x="562915" y="3900671"/>
            <a:ext cx="314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Two defining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/>
              <p:nvPr/>
            </p:nvSpPr>
            <p:spPr>
              <a:xfrm>
                <a:off x="4005123" y="2592564"/>
                <a:ext cx="80005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A5FB5-C87A-9001-9BD1-67DA6D49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3" y="2592564"/>
                <a:ext cx="80005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/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43142-2DBE-D0A4-0F7B-93559CEC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76" y="5226889"/>
                <a:ext cx="757843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/>
              <p:nvPr/>
            </p:nvSpPr>
            <p:spPr>
              <a:xfrm>
                <a:off x="4216184" y="3873425"/>
                <a:ext cx="7578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C32AD5-18CD-9780-91B0-0572FD5E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184" y="3873425"/>
                <a:ext cx="757843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38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EB62-9E4B-DD5B-0D6E-1C6C2B85195B}"/>
              </a:ext>
            </a:extLst>
          </p:cNvPr>
          <p:cNvSpPr txBox="1">
            <a:spLocks/>
          </p:cNvSpPr>
          <p:nvPr/>
        </p:nvSpPr>
        <p:spPr>
          <a:xfrm>
            <a:off x="838200" y="2722229"/>
            <a:ext cx="754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103308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F55336-434F-4F8E-A0BA-86D39C4CCC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50795" y="226146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Time taken by </a:t>
                </a:r>
                <a14:m>
                  <m:oMath xmlns:m="http://schemas.openxmlformats.org/officeDocument/2006/math">
                    <m:r>
                      <a:rPr lang="en-IN" sz="2800" i="1" kern="1200" dirty="0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800" i="1" kern="1200" dirty="0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i="1" kern="1200" dirty="0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800" i="1" kern="1200" dirty="0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kern="1200" dirty="0">
                    <a:solidFill>
                      <a:schemeClr val="accent4"/>
                    </a:solidFill>
                    <a:effectLst/>
                    <a:latin typeface="Century" panose="020406040505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1" baseline="300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IN" sz="2800" kern="1200" dirty="0">
                    <a:solidFill>
                      <a:schemeClr val="accent4"/>
                    </a:solidFill>
                    <a:effectLst/>
                    <a:latin typeface="Century" panose="020406040505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800" i="1" baseline="300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800" kern="1200" dirty="0">
                    <a:solidFill>
                      <a:schemeClr val="accent4"/>
                    </a:solidFill>
                    <a:effectLst/>
                    <a:latin typeface="Century" panose="02040604050505020304" pitchFamily="18" charset="0"/>
                  </a:rPr>
                  <a:t> algorithms </a:t>
                </a:r>
                <a:r>
                  <a:rPr lang="en-US" sz="28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F55336-434F-4F8E-A0BA-86D39C4CC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50795" y="226146"/>
                <a:ext cx="10515600" cy="1325563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970301"/>
                  </p:ext>
                </p:extLst>
              </p:nvPr>
            </p:nvGraphicFramePr>
            <p:xfrm>
              <a:off x="1150795" y="1634836"/>
              <a:ext cx="9631506" cy="4502727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378062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437692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2739043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2076709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04703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 xmlns:m="http://schemas.openxmlformats.org/officeDocument/2006/math"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 Algorithm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 xmlns:m="http://schemas.openxmlformats.org/officeDocument/2006/math"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1800" i="1" kern="1200" baseline="300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1800" i="1" kern="1200" baseline="300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180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1.65E-05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6.43E-05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0.0000780859058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4.70E-05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0.0422979618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0.1342413707</a:t>
                          </a:r>
                          <a:endParaRPr lang="en-US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0.000202330682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39.1849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1154.91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0.00147525538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0.0146666224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0.165364362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2.25486684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970301"/>
                  </p:ext>
                </p:extLst>
              </p:nvPr>
            </p:nvGraphicFramePr>
            <p:xfrm>
              <a:off x="1150795" y="1634836"/>
              <a:ext cx="9631506" cy="4502727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378062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437692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2739043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2076709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04703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98438" r="-198438" b="-3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176389" r="-76389" b="-3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364024" r="-610" b="-3409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1.65E-05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6.43E-05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0.0000780859058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4.70E-05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0.0422979618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0.1342413707</a:t>
                          </a:r>
                          <a:endParaRPr lang="en-US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0.000202330682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b="0" i="0" u="none" strike="noStrike" baseline="0" noProof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39.1849</a:t>
                          </a:r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1154.91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0.00147525538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0.0146666224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0.165364362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2.25486684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800" dirty="0">
                              <a:effectLst/>
                              <a:latin typeface="Century" panose="02040604050505020304" pitchFamily="18" charset="0"/>
                            </a:rPr>
                            <a:t>-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1800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4AE1909-238F-EE95-3083-2AB41FD1C4B4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A2E438-1F12-5455-0256-FB9712DE62AC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7461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Time taken by O(n) algorithm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989F16-65D8-B2C4-2DA5-66135B2DA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925107"/>
              </p:ext>
            </p:extLst>
          </p:nvPr>
        </p:nvGraphicFramePr>
        <p:xfrm>
          <a:off x="266701" y="1401035"/>
          <a:ext cx="5634038" cy="504938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817019">
                  <a:extLst>
                    <a:ext uri="{9D8B030D-6E8A-4147-A177-3AD203B41FA5}">
                      <a16:colId xmlns:a16="http://schemas.microsoft.com/office/drawing/2014/main" val="1060400644"/>
                    </a:ext>
                  </a:extLst>
                </a:gridCol>
                <a:gridCol w="2817019">
                  <a:extLst>
                    <a:ext uri="{9D8B030D-6E8A-4147-A177-3AD203B41FA5}">
                      <a16:colId xmlns:a16="http://schemas.microsoft.com/office/drawing/2014/main" val="144768812"/>
                    </a:ext>
                  </a:extLst>
                </a:gridCol>
              </a:tblGrid>
              <a:tr h="521467">
                <a:tc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Number of Points</a:t>
                      </a:r>
                    </a:p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Mean Running time </a:t>
                      </a: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in Seconds</a:t>
                      </a:r>
                    </a:p>
                    <a:p>
                      <a:pPr algn="ctr"/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56839673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1.65E-05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747476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entury" panose="02040604050505020304" pitchFamily="18" charset="0"/>
                        </a:rPr>
                        <a:t>4.70E-05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68210268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entury" panose="02040604050505020304" pitchFamily="18" charset="0"/>
                        </a:rPr>
                        <a:t>0.000202330682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70732560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0.00147525538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5638327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0.0146666224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62473265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0.165364362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3269041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entury" panose="02040604050505020304" pitchFamily="18" charset="0"/>
                        </a:rPr>
                        <a:t>2.25486684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6012538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1001E54D-FF86-508D-5D4E-14A51732A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0299" y="2158841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7461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Memory used per iterations for linear time algorithm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989F16-65D8-B2C4-2DA5-66135B2DA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91535"/>
              </p:ext>
            </p:extLst>
          </p:nvPr>
        </p:nvGraphicFramePr>
        <p:xfrm>
          <a:off x="266701" y="1401035"/>
          <a:ext cx="5634038" cy="504938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817019">
                  <a:extLst>
                    <a:ext uri="{9D8B030D-6E8A-4147-A177-3AD203B41FA5}">
                      <a16:colId xmlns:a16="http://schemas.microsoft.com/office/drawing/2014/main" val="1060400644"/>
                    </a:ext>
                  </a:extLst>
                </a:gridCol>
                <a:gridCol w="2817019">
                  <a:extLst>
                    <a:ext uri="{9D8B030D-6E8A-4147-A177-3AD203B41FA5}">
                      <a16:colId xmlns:a16="http://schemas.microsoft.com/office/drawing/2014/main" val="144768812"/>
                    </a:ext>
                  </a:extLst>
                </a:gridCol>
              </a:tblGrid>
              <a:tr h="521467">
                <a:tc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Number of Points</a:t>
                      </a:r>
                    </a:p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Memory Used </a:t>
                      </a:r>
                    </a:p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in Kilobytes</a:t>
                      </a:r>
                    </a:p>
                    <a:p>
                      <a:pPr algn="ctr"/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56839673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992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747476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992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68210268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70732560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1472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5638327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4672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62473265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33088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3269041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290368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60125382"/>
                  </a:ext>
                </a:extLst>
              </a:tr>
            </a:tbl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BA958736-9400-F95D-1A9A-0AE780B2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9203" y="2121916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7461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Number of times new point lies outside current circle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989F16-65D8-B2C4-2DA5-66135B2DA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94177"/>
              </p:ext>
            </p:extLst>
          </p:nvPr>
        </p:nvGraphicFramePr>
        <p:xfrm>
          <a:off x="266701" y="1401035"/>
          <a:ext cx="5634038" cy="504938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817019">
                  <a:extLst>
                    <a:ext uri="{9D8B030D-6E8A-4147-A177-3AD203B41FA5}">
                      <a16:colId xmlns:a16="http://schemas.microsoft.com/office/drawing/2014/main" val="1060400644"/>
                    </a:ext>
                  </a:extLst>
                </a:gridCol>
                <a:gridCol w="2817019">
                  <a:extLst>
                    <a:ext uri="{9D8B030D-6E8A-4147-A177-3AD203B41FA5}">
                      <a16:colId xmlns:a16="http://schemas.microsoft.com/office/drawing/2014/main" val="144768812"/>
                    </a:ext>
                  </a:extLst>
                </a:gridCol>
              </a:tblGrid>
              <a:tr h="52146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Number of Points</a:t>
                      </a:r>
                    </a:p>
                    <a:p>
                      <a:pPr algn="ctr" rtl="0" fontAlgn="b"/>
                      <a:endParaRPr lang="en-US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Century" panose="02040604050505020304" pitchFamily="18" charset="0"/>
                        </a:rPr>
                        <a:t>Average number of times point lies outside</a:t>
                      </a:r>
                    </a:p>
                    <a:p>
                      <a:pPr algn="ctr"/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56839673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3.37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747476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9.57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68210268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16.02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707325601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23.02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5638327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29.26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62473265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36.02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932690412"/>
                  </a:ext>
                </a:extLst>
              </a:tr>
              <a:tr h="5591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10000000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Century" panose="02040604050505020304" pitchFamily="18" charset="0"/>
                        </a:rPr>
                        <a:t>42.55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6012538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52D44202-5209-F4AD-6A5C-3122F59BF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6088" y="2119313"/>
            <a:ext cx="5399211" cy="333851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00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F55336-434F-4F8E-A0BA-86D39C4CCC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98182" y="1922478"/>
                <a:ext cx="2493818" cy="2757054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Century"/>
                    <a:ea typeface="Source Sans Pro"/>
                  </a:rPr>
                  <a:t>Density of Runtime in different ranges per unit mean runtime for </a:t>
                </a:r>
                <a14:m>
                  <m:oMath xmlns:m="http://schemas.openxmlformats.org/officeDocument/2006/math">
                    <m:r>
                      <a:rPr lang="en-IN" sz="1800" i="1" kern="12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1800" i="1" kern="12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i="1" kern="12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1800" i="1" kern="120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800" kern="1200" dirty="0">
                    <a:solidFill>
                      <a:schemeClr val="tx1"/>
                    </a:solidFill>
                    <a:effectLst/>
                    <a:latin typeface="Century" panose="02040604050505020304" pitchFamily="18" charset="0"/>
                  </a:rPr>
                  <a:t> algorithm</a:t>
                </a:r>
                <a:endParaRPr lang="en-US" sz="1800" dirty="0">
                  <a:latin typeface="Century"/>
                  <a:ea typeface="Source Sans Pro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F55336-434F-4F8E-A0BA-86D39C4CC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98182" y="1922478"/>
                <a:ext cx="2493818" cy="2757054"/>
              </a:xfrm>
              <a:blipFill>
                <a:blip r:embed="rId2"/>
                <a:stretch>
                  <a:fillRect l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547F68-ABC6-6E39-DBD8-E9AC21E63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14679"/>
              </p:ext>
            </p:extLst>
          </p:nvPr>
        </p:nvGraphicFramePr>
        <p:xfrm>
          <a:off x="249381" y="468002"/>
          <a:ext cx="9365673" cy="421153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9258">
                  <a:extLst>
                    <a:ext uri="{9D8B030D-6E8A-4147-A177-3AD203B41FA5}">
                      <a16:colId xmlns:a16="http://schemas.microsoft.com/office/drawing/2014/main" val="950767452"/>
                    </a:ext>
                  </a:extLst>
                </a:gridCol>
                <a:gridCol w="871884">
                  <a:extLst>
                    <a:ext uri="{9D8B030D-6E8A-4147-A177-3AD203B41FA5}">
                      <a16:colId xmlns:a16="http://schemas.microsoft.com/office/drawing/2014/main" val="1075195176"/>
                    </a:ext>
                  </a:extLst>
                </a:gridCol>
                <a:gridCol w="882657">
                  <a:extLst>
                    <a:ext uri="{9D8B030D-6E8A-4147-A177-3AD203B41FA5}">
                      <a16:colId xmlns:a16="http://schemas.microsoft.com/office/drawing/2014/main" val="285853359"/>
                    </a:ext>
                  </a:extLst>
                </a:gridCol>
                <a:gridCol w="1285274">
                  <a:extLst>
                    <a:ext uri="{9D8B030D-6E8A-4147-A177-3AD203B41FA5}">
                      <a16:colId xmlns:a16="http://schemas.microsoft.com/office/drawing/2014/main" val="2311914404"/>
                    </a:ext>
                  </a:extLst>
                </a:gridCol>
                <a:gridCol w="1362699">
                  <a:extLst>
                    <a:ext uri="{9D8B030D-6E8A-4147-A177-3AD203B41FA5}">
                      <a16:colId xmlns:a16="http://schemas.microsoft.com/office/drawing/2014/main" val="3072070453"/>
                    </a:ext>
                  </a:extLst>
                </a:gridCol>
                <a:gridCol w="1347213">
                  <a:extLst>
                    <a:ext uri="{9D8B030D-6E8A-4147-A177-3AD203B41FA5}">
                      <a16:colId xmlns:a16="http://schemas.microsoft.com/office/drawing/2014/main" val="3606328830"/>
                    </a:ext>
                  </a:extLst>
                </a:gridCol>
                <a:gridCol w="1331729">
                  <a:extLst>
                    <a:ext uri="{9D8B030D-6E8A-4147-A177-3AD203B41FA5}">
                      <a16:colId xmlns:a16="http://schemas.microsoft.com/office/drawing/2014/main" val="4179087629"/>
                    </a:ext>
                  </a:extLst>
                </a:gridCol>
                <a:gridCol w="1384959">
                  <a:extLst>
                    <a:ext uri="{9D8B030D-6E8A-4147-A177-3AD203B41FA5}">
                      <a16:colId xmlns:a16="http://schemas.microsoft.com/office/drawing/2014/main" val="3316350471"/>
                    </a:ext>
                  </a:extLst>
                </a:gridCol>
              </a:tblGrid>
              <a:tr h="769600"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10000000</a:t>
                      </a:r>
                    </a:p>
                    <a:p>
                      <a:pPr algn="ctr" rtl="0" fontAlgn="b"/>
                      <a:endParaRPr lang="en-US" sz="1400" dirty="0">
                        <a:effectLst/>
                        <a:latin typeface="Century" panose="020406040505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29621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0.25, 0.35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489928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0.35, 0.45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8016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0.45, 0.55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518117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0.55, 0.65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824144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0.65, 0.75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507645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0.75, 0.85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65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96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69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88056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0.85, 0.95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118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80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84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149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182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151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183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427109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0.95, 1.05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87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55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141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190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800652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1.05, 1.15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71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57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62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68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522745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1.15, 1.25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54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37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32014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2676A3-9224-77C6-52CC-6823AA9DF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3952"/>
              </p:ext>
            </p:extLst>
          </p:nvPr>
        </p:nvGraphicFramePr>
        <p:xfrm>
          <a:off x="249382" y="4679532"/>
          <a:ext cx="9365673" cy="1972824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99258">
                  <a:extLst>
                    <a:ext uri="{9D8B030D-6E8A-4147-A177-3AD203B41FA5}">
                      <a16:colId xmlns:a16="http://schemas.microsoft.com/office/drawing/2014/main" val="3007787895"/>
                    </a:ext>
                  </a:extLst>
                </a:gridCol>
                <a:gridCol w="871884">
                  <a:extLst>
                    <a:ext uri="{9D8B030D-6E8A-4147-A177-3AD203B41FA5}">
                      <a16:colId xmlns:a16="http://schemas.microsoft.com/office/drawing/2014/main" val="2793800605"/>
                    </a:ext>
                  </a:extLst>
                </a:gridCol>
                <a:gridCol w="882657">
                  <a:extLst>
                    <a:ext uri="{9D8B030D-6E8A-4147-A177-3AD203B41FA5}">
                      <a16:colId xmlns:a16="http://schemas.microsoft.com/office/drawing/2014/main" val="659829586"/>
                    </a:ext>
                  </a:extLst>
                </a:gridCol>
                <a:gridCol w="1285274">
                  <a:extLst>
                    <a:ext uri="{9D8B030D-6E8A-4147-A177-3AD203B41FA5}">
                      <a16:colId xmlns:a16="http://schemas.microsoft.com/office/drawing/2014/main" val="2161628703"/>
                    </a:ext>
                  </a:extLst>
                </a:gridCol>
                <a:gridCol w="1362699">
                  <a:extLst>
                    <a:ext uri="{9D8B030D-6E8A-4147-A177-3AD203B41FA5}">
                      <a16:colId xmlns:a16="http://schemas.microsoft.com/office/drawing/2014/main" val="4220668716"/>
                    </a:ext>
                  </a:extLst>
                </a:gridCol>
                <a:gridCol w="1347213">
                  <a:extLst>
                    <a:ext uri="{9D8B030D-6E8A-4147-A177-3AD203B41FA5}">
                      <a16:colId xmlns:a16="http://schemas.microsoft.com/office/drawing/2014/main" val="330412794"/>
                    </a:ext>
                  </a:extLst>
                </a:gridCol>
                <a:gridCol w="1331729">
                  <a:extLst>
                    <a:ext uri="{9D8B030D-6E8A-4147-A177-3AD203B41FA5}">
                      <a16:colId xmlns:a16="http://schemas.microsoft.com/office/drawing/2014/main" val="2532275106"/>
                    </a:ext>
                  </a:extLst>
                </a:gridCol>
                <a:gridCol w="1384959">
                  <a:extLst>
                    <a:ext uri="{9D8B030D-6E8A-4147-A177-3AD203B41FA5}">
                      <a16:colId xmlns:a16="http://schemas.microsoft.com/office/drawing/2014/main" val="2902083983"/>
                    </a:ext>
                  </a:extLst>
                </a:gridCol>
              </a:tblGrid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1.25, 1.35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092920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1.35, 1.45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521774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1.45, 1.55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860857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1.55, 1.65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707985"/>
                  </a:ext>
                </a:extLst>
              </a:tr>
              <a:tr h="34419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Century" panose="02040604050505020304" pitchFamily="18" charset="0"/>
                        </a:rPr>
                        <a:t>1.65, 1.75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997038"/>
                  </a:ext>
                </a:extLst>
              </a:tr>
              <a:tr h="25185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&gt;1.75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05172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A393943-C4FC-AB76-D2B3-33E1F4EF8C40}"/>
              </a:ext>
            </a:extLst>
          </p:cNvPr>
          <p:cNvSpPr txBox="1"/>
          <p:nvPr/>
        </p:nvSpPr>
        <p:spPr>
          <a:xfrm>
            <a:off x="673990" y="589654"/>
            <a:ext cx="173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24D6A2-7FB9-598E-B64E-BC3197B0A24F}"/>
              </a:ext>
            </a:extLst>
          </p:cNvPr>
          <p:cNvSpPr txBox="1"/>
          <p:nvPr/>
        </p:nvSpPr>
        <p:spPr>
          <a:xfrm>
            <a:off x="184198" y="845127"/>
            <a:ext cx="97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" panose="02040604050505020304" pitchFamily="18" charset="0"/>
              </a:rPr>
              <a:t>n/</a:t>
            </a:r>
            <a:r>
              <a:rPr lang="en-US" sz="1600" dirty="0" err="1">
                <a:latin typeface="Century" panose="02040604050505020304" pitchFamily="18" charset="0"/>
              </a:rPr>
              <a:t>N</a:t>
            </a:r>
            <a:r>
              <a:rPr lang="en-US" sz="1600" baseline="-25000" dirty="0" err="1">
                <a:latin typeface="Century" panose="02040604050505020304" pitchFamily="18" charset="0"/>
              </a:rPr>
              <a:t>avg</a:t>
            </a:r>
            <a:endParaRPr lang="en-US" sz="16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8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C7178FA-1EB3-C669-0938-C2BF751C2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225" y="573057"/>
            <a:ext cx="9237550" cy="57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8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8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Comparison with worst case time for linear time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219270"/>
                  </p:ext>
                </p:extLst>
              </p:nvPr>
            </p:nvGraphicFramePr>
            <p:xfrm>
              <a:off x="1116372" y="1477674"/>
              <a:ext cx="9959255" cy="4733613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458985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520643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3013382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1966245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106421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Mean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Running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effectLst/>
                                    <a:latin typeface="Century" panose="02040604050505020304" pitchFamily="18" charset="0"/>
                                  </a:rPr>
                                  <m:t>Time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Maximum Running Time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Standard Deviation</a:t>
                          </a:r>
                        </a:p>
                        <a:p>
                          <a:pPr algn="ctr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1.65E-05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5.42E-05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0.0000038761635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4.70E-05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1.15E-04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0.0000151004696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0.000202330682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0.0007055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0.0000838130114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0.00147525538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0.00431096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0.0002908786473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0.0146666224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0.0723912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0.00411319448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0.165364362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0.564723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0.03456124655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2.25486684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3.56897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0.2534017665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219270"/>
                  </p:ext>
                </p:extLst>
              </p:nvPr>
            </p:nvGraphicFramePr>
            <p:xfrm>
              <a:off x="1116372" y="1477674"/>
              <a:ext cx="9959255" cy="4733613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458985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520643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3013382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1966245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13538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97487" t="-1111" r="-19799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Maximum Running Time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Standard Deviation</a:t>
                          </a:r>
                        </a:p>
                        <a:p>
                          <a:pPr algn="ctr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1.65E-05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5.42E-05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0.0000038761635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4.70E-05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1.15E-04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0.0000151004696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0.000202330682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0.0007055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0.0000838130114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5579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0.00147525538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0.00431096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0.0002908786473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0.0146666224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0.0723912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0.00411319448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0.165364362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0.564723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0.03456124655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8108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2.25486684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3.56897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0.2534017665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4AE1909-238F-EE95-3083-2AB41FD1C4B4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A2E438-1F12-5455-0256-FB9712DE62AC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0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395386-DAE1-5227-85C1-2F3CE228D5E4}"/>
              </a:ext>
            </a:extLst>
          </p:cNvPr>
          <p:cNvSpPr txBox="1">
            <a:spLocks/>
          </p:cNvSpPr>
          <p:nvPr/>
        </p:nvSpPr>
        <p:spPr>
          <a:xfrm>
            <a:off x="838200" y="2653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The smallest enclosing circle contains at least two points on its circumference (for n ≥ 2)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346DC3-362F-AB44-BEFD-34157D1E6AAD}"/>
              </a:ext>
            </a:extLst>
          </p:cNvPr>
          <p:cNvSpPr/>
          <p:nvPr/>
        </p:nvSpPr>
        <p:spPr>
          <a:xfrm>
            <a:off x="265555" y="81474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9DAB2F-228F-488A-DAC9-4430E6B62CA5}"/>
              </a:ext>
            </a:extLst>
          </p:cNvPr>
          <p:cNvSpPr/>
          <p:nvPr/>
        </p:nvSpPr>
        <p:spPr>
          <a:xfrm>
            <a:off x="283155" y="81643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ACF613-ED47-56BB-1B24-D3B34F04A1D4}"/>
              </a:ext>
            </a:extLst>
          </p:cNvPr>
          <p:cNvSpPr/>
          <p:nvPr/>
        </p:nvSpPr>
        <p:spPr>
          <a:xfrm>
            <a:off x="265555" y="81643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DD6407-0F96-1782-7239-FC31FC08651B}"/>
              </a:ext>
            </a:extLst>
          </p:cNvPr>
          <p:cNvSpPr/>
          <p:nvPr/>
        </p:nvSpPr>
        <p:spPr>
          <a:xfrm>
            <a:off x="274355" y="81474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DDF3A0-C902-3FAC-528A-7FD642ED547D}"/>
              </a:ext>
            </a:extLst>
          </p:cNvPr>
          <p:cNvSpPr/>
          <p:nvPr/>
        </p:nvSpPr>
        <p:spPr>
          <a:xfrm>
            <a:off x="272124" y="80111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A929604-B6FB-45C5-ED68-6141DCFF9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241" y="1743076"/>
            <a:ext cx="6654662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A6D4B-C7B6-D15C-672D-DFCE40E54A30}"/>
              </a:ext>
            </a:extLst>
          </p:cNvPr>
          <p:cNvSpPr txBox="1"/>
          <p:nvPr/>
        </p:nvSpPr>
        <p:spPr>
          <a:xfrm>
            <a:off x="7616814" y="383442"/>
            <a:ext cx="3786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Worst case is achieved in this orientation of points</a:t>
            </a:r>
          </a:p>
        </p:txBody>
      </p:sp>
      <p:pic>
        <p:nvPicPr>
          <p:cNvPr id="9" name="WhatsApp Video 2024-03-28 at 8.29.07 PM.mp4">
            <a:hlinkClick r:id="" action="ppaction://media"/>
            <a:extLst>
              <a:ext uri="{FF2B5EF4-FFF2-40B4-BE49-F238E27FC236}">
                <a16:creationId xmlns:a16="http://schemas.microsoft.com/office/drawing/2014/main" id="{E6F723E2-E130-3A8F-975B-B988B2E947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27815" y="1400176"/>
            <a:ext cx="5364183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4-03-29 at 1.09.38 AM.mp4">
            <a:hlinkClick r:id="" action="ppaction://media"/>
            <a:extLst>
              <a:ext uri="{FF2B5EF4-FFF2-40B4-BE49-F238E27FC236}">
                <a16:creationId xmlns:a16="http://schemas.microsoft.com/office/drawing/2014/main" id="{D7A4D2CD-D52E-135F-4FCC-497A81CCD3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624" y="444426"/>
            <a:ext cx="7959586" cy="596914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41A791-A373-59AD-D88E-889A3F74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436" y="1891144"/>
            <a:ext cx="2909455" cy="275705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entury"/>
                <a:ea typeface="Source Sans Pro"/>
              </a:rPr>
              <a:t>Dry Run of the Algorithm.</a:t>
            </a:r>
            <a:br>
              <a:rPr lang="en-US" sz="1800" dirty="0">
                <a:latin typeface="Century"/>
                <a:ea typeface="Source Sans Pro"/>
              </a:rPr>
            </a:br>
            <a:br>
              <a:rPr lang="en-US" sz="1800" dirty="0">
                <a:latin typeface="Century"/>
                <a:ea typeface="Source Sans Pro"/>
              </a:rPr>
            </a:br>
            <a:r>
              <a:rPr lang="en-US" sz="1800" dirty="0">
                <a:latin typeface="Century"/>
                <a:ea typeface="Source Sans Pro"/>
              </a:rPr>
              <a:t>A visualizer was also made and can be found </a:t>
            </a:r>
            <a:r>
              <a:rPr lang="en-US" sz="1800" dirty="0">
                <a:latin typeface="Century"/>
                <a:ea typeface="Source Sans Pro"/>
                <a:hlinkClick r:id="rId5"/>
              </a:rPr>
              <a:t>here</a:t>
            </a:r>
            <a:r>
              <a:rPr lang="en-US" sz="1800" dirty="0">
                <a:latin typeface="Century"/>
                <a:ea typeface="Source Sans Pro"/>
              </a:rPr>
              <a:t>.</a:t>
            </a:r>
            <a:br>
              <a:rPr lang="en-US" sz="1800" dirty="0">
                <a:latin typeface="Century"/>
                <a:ea typeface="Source Sans Pro"/>
              </a:rPr>
            </a:br>
            <a:endParaRPr lang="en-US" sz="1800" dirty="0">
              <a:latin typeface="Century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06908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348122-973B-C884-087D-2E3D7415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399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Extension to higher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84005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57520-0DA0-B028-EA46-1BFFB97990D0}"/>
                  </a:ext>
                </a:extLst>
              </p:cNvPr>
              <p:cNvSpPr txBox="1"/>
              <p:nvPr/>
            </p:nvSpPr>
            <p:spPr>
              <a:xfrm>
                <a:off x="2411879" y="3043684"/>
                <a:ext cx="7368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effectLst/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2400" i="1" dirty="0" err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i="1" dirty="0" err="1" smtClean="0"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IN" sz="2400" i="1" dirty="0" err="1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i="1" dirty="0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IN" sz="24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IN" sz="2400" b="1" i="1" dirty="0" err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400" i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1" i="1" dirty="0" err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i="1" dirty="0" smtClean="0">
                          <a:effectLst/>
                          <a:latin typeface="Cambria Math" panose="02040503050406030204" pitchFamily="18" charset="0"/>
                        </a:rPr>
                        <m:t> ≤</m:t>
                      </m:r>
                      <m:sSup>
                        <m:sSupPr>
                          <m:ctrlPr>
                            <a:rPr lang="en-IN" sz="24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57520-0DA0-B028-EA46-1BFFB9799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79" y="3043684"/>
                <a:ext cx="7368241" cy="461665"/>
              </a:xfrm>
              <a:prstGeom prst="rect">
                <a:avLst/>
              </a:prstGeom>
              <a:blipFill>
                <a:blip r:embed="rId2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6235E-3649-B2CD-EC53-B5F89CAC1E61}"/>
                  </a:ext>
                </a:extLst>
              </p:cNvPr>
              <p:cNvSpPr txBox="1"/>
              <p:nvPr/>
            </p:nvSpPr>
            <p:spPr>
              <a:xfrm>
                <a:off x="575610" y="1693821"/>
                <a:ext cx="11025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/>
                    <a:latin typeface="Century" panose="02040604050505020304" pitchFamily="18" charset="0"/>
                  </a:rPr>
                  <a:t>For dimension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&gt;2 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what does enclosing circle for a set of points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means? </a:t>
                </a:r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6235E-3649-B2CD-EC53-B5F89CAC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0" y="1693821"/>
                <a:ext cx="11025840" cy="461665"/>
              </a:xfrm>
              <a:prstGeom prst="rect">
                <a:avLst/>
              </a:prstGeom>
              <a:blipFill>
                <a:blip r:embed="rId3"/>
                <a:stretch>
                  <a:fillRect l="-921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0E6D20E0-9949-49B3-AFCF-9411A499E74F}"/>
              </a:ext>
            </a:extLst>
          </p:cNvPr>
          <p:cNvSpPr txBox="1">
            <a:spLocks/>
          </p:cNvSpPr>
          <p:nvPr/>
        </p:nvSpPr>
        <p:spPr>
          <a:xfrm>
            <a:off x="838200" y="327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Extension to higher dimensions.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4D6971-B9FE-FBFD-6E44-005B9A5478B5}"/>
                  </a:ext>
                </a:extLst>
              </p:cNvPr>
              <p:cNvSpPr txBox="1"/>
              <p:nvPr/>
            </p:nvSpPr>
            <p:spPr>
              <a:xfrm>
                <a:off x="575610" y="4456257"/>
                <a:ext cx="10096418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effectLst/>
                    <a:latin typeface="Century" panose="020406040505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IN" sz="24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IN" sz="24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br>
                  <a:rPr lang="en-IN" sz="2400" dirty="0">
                    <a:effectLst/>
                    <a:latin typeface="Century" panose="02040604050505020304" pitchFamily="18" charset="0"/>
                  </a:rPr>
                </a:br>
                <a:r>
                  <a:rPr lang="en-IN" sz="2400" dirty="0">
                    <a:effectLst/>
                    <a:latin typeface="Century" panose="02040604050505020304" pitchFamily="18" charset="0"/>
                  </a:rPr>
                  <a:t>Smallest enclosing circle would mean minimizing r while enclosing P. </a:t>
                </a:r>
                <a:endParaRPr lang="en-IN" sz="2400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4D6971-B9FE-FBFD-6E44-005B9A547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0" y="4456257"/>
                <a:ext cx="10096418" cy="1107996"/>
              </a:xfrm>
              <a:prstGeom prst="rect">
                <a:avLst/>
              </a:prstGeom>
              <a:blipFill>
                <a:blip r:embed="rId4"/>
                <a:stretch>
                  <a:fillRect l="-1005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24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4372944"/>
                  </p:ext>
                </p:extLst>
              </p:nvPr>
            </p:nvGraphicFramePr>
            <p:xfrm>
              <a:off x="1150795" y="1634836"/>
              <a:ext cx="9631506" cy="4502727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378062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437692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2739043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2076709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04703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 rtl="0" fontAlgn="b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Algorithm</a:t>
                          </a:r>
                        </a:p>
                        <a:p>
                          <a:pPr algn="ctr"/>
                          <a:endParaRPr lang="en-IN" sz="1800" kern="1200" dirty="0">
                            <a:solidFill>
                              <a:schemeClr val="dk1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1.22E-05​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1.65E-05​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3.44E-05​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1.84E-05​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4.70E-05​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0.000192110254​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0.00013828176​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0.000202330682​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0.00078098832​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0.00137167392​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0.00147525538​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0.0037308135​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0.0129595706​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0.0146666224​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0.0245849624​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0.13684679​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0.165364362​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0.245878112​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1.9767855​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2.25486684​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3.06615678​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989F16-65D8-B2C4-2DA5-66135B2DA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4372944"/>
                  </p:ext>
                </p:extLst>
              </p:nvPr>
            </p:nvGraphicFramePr>
            <p:xfrm>
              <a:off x="1150795" y="1634836"/>
              <a:ext cx="9631506" cy="4502727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2378062">
                      <a:extLst>
                        <a:ext uri="{9D8B030D-6E8A-4147-A177-3AD203B41FA5}">
                          <a16:colId xmlns:a16="http://schemas.microsoft.com/office/drawing/2014/main" val="1060400644"/>
                        </a:ext>
                      </a:extLst>
                    </a:gridCol>
                    <a:gridCol w="2437692">
                      <a:extLst>
                        <a:ext uri="{9D8B030D-6E8A-4147-A177-3AD203B41FA5}">
                          <a16:colId xmlns:a16="http://schemas.microsoft.com/office/drawing/2014/main" val="144768812"/>
                        </a:ext>
                      </a:extLst>
                    </a:gridCol>
                    <a:gridCol w="2739043">
                      <a:extLst>
                        <a:ext uri="{9D8B030D-6E8A-4147-A177-3AD203B41FA5}">
                          <a16:colId xmlns:a16="http://schemas.microsoft.com/office/drawing/2014/main" val="3952515196"/>
                        </a:ext>
                      </a:extLst>
                    </a:gridCol>
                    <a:gridCol w="2076709">
                      <a:extLst>
                        <a:ext uri="{9D8B030D-6E8A-4147-A177-3AD203B41FA5}">
                          <a16:colId xmlns:a16="http://schemas.microsoft.com/office/drawing/2014/main" val="1051930361"/>
                        </a:ext>
                      </a:extLst>
                    </a:gridCol>
                  </a:tblGrid>
                  <a:tr h="1047030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Number of Points</a:t>
                          </a:r>
                        </a:p>
                        <a:p>
                          <a:pPr algn="ctr" rtl="0" fontAlgn="b"/>
                          <a:endParaRPr lang="en-US" dirty="0"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98438" r="-198438" b="-3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176389" r="-76389" b="-3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364024" r="-610" b="-3409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839673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1.22E-05​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1.65E-05​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3.44E-05​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747476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1.84E-05​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4.70E-05​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0.000192110254​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68210268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0.00013828176​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0.000202330682​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0.00078098832​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707325601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0.00137167392​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0.00147525538​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0.0037308135​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85638327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0.0129595706​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0.0146666224​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0.0245849624​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162473265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0.13684679​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0.165364362​</a:t>
                          </a:r>
                          <a:endParaRPr lang="en-US" b="0" i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0.245878112​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932690412"/>
                      </a:ext>
                    </a:extLst>
                  </a:tr>
                  <a:tr h="493671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  <a:latin typeface="Century" panose="02040604050505020304" pitchFamily="18" charset="0"/>
                            </a:rPr>
                            <a:t>10000000</a:t>
                          </a:r>
                        </a:p>
                      </a:txBody>
                      <a:tcPr marL="28575" marR="28575" marT="19050" marB="1905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1.9767855​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2.25486684​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Century" panose="02040604050505020304" pitchFamily="18" charset="0"/>
                            </a:rPr>
                            <a:t>3.06615678​</a:t>
                          </a:r>
                          <a:endParaRPr lang="en-US" b="0" i="0" dirty="0">
                            <a:solidFill>
                              <a:srgbClr val="000000"/>
                            </a:solidFill>
                            <a:effectLst/>
                            <a:latin typeface="Century" panose="020406040505050203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5601253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4AE1909-238F-EE95-3083-2AB41FD1C4B4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A2E438-1F12-5455-0256-FB9712DE62AC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C74DF0-3B3A-D7C1-CB22-68859DAB99A8}"/>
              </a:ext>
            </a:extLst>
          </p:cNvPr>
          <p:cNvSpPr txBox="1">
            <a:spLocks/>
          </p:cNvSpPr>
          <p:nvPr/>
        </p:nvSpPr>
        <p:spPr>
          <a:xfrm>
            <a:off x="838200" y="327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Extension to higher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342197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C860D1F-C80B-391A-AA4A-1C7167460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480" y="615262"/>
            <a:ext cx="9101040" cy="56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B101502-B333-360A-FC77-510AD1F1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Century" panose="02040604050505020304" pitchFamily="18" charset="0"/>
              </a:rPr>
              <a:t>Consider a circle with no points on its circumference</a:t>
            </a:r>
            <a:r>
              <a:rPr lang="en-US" sz="2800">
                <a:latin typeface="+mn-lt"/>
              </a:rPr>
              <a:t>.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66720-DEFC-E7C9-3EE4-C7038C7EF882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ED32F8-708B-754C-4762-AA850FF1193E}"/>
              </a:ext>
            </a:extLst>
          </p:cNvPr>
          <p:cNvSpPr/>
          <p:nvPr/>
        </p:nvSpPr>
        <p:spPr>
          <a:xfrm>
            <a:off x="3227423" y="1427837"/>
            <a:ext cx="4820323" cy="482032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F9C709-1865-B447-8B39-BF94CD246EF5}"/>
              </a:ext>
            </a:extLst>
          </p:cNvPr>
          <p:cNvSpPr/>
          <p:nvPr/>
        </p:nvSpPr>
        <p:spPr>
          <a:xfrm>
            <a:off x="4744845" y="4327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3CDC7-2BDF-F126-323E-99EAA60759D0}"/>
              </a:ext>
            </a:extLst>
          </p:cNvPr>
          <p:cNvSpPr/>
          <p:nvPr/>
        </p:nvSpPr>
        <p:spPr>
          <a:xfrm>
            <a:off x="4429535" y="33592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AA3F24-C78A-7BE2-5877-283A03439A9D}"/>
              </a:ext>
            </a:extLst>
          </p:cNvPr>
          <p:cNvSpPr/>
          <p:nvPr/>
        </p:nvSpPr>
        <p:spPr>
          <a:xfrm>
            <a:off x="5314772" y="3522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29821-9159-38F5-0CBD-821F77EE6D6E}"/>
              </a:ext>
            </a:extLst>
          </p:cNvPr>
          <p:cNvSpPr/>
          <p:nvPr/>
        </p:nvSpPr>
        <p:spPr>
          <a:xfrm>
            <a:off x="6133919" y="40780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EFC711-1F70-0FB5-7201-BF8C58905027}"/>
              </a:ext>
            </a:extLst>
          </p:cNvPr>
          <p:cNvSpPr/>
          <p:nvPr/>
        </p:nvSpPr>
        <p:spPr>
          <a:xfrm>
            <a:off x="5322275" y="27059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25172-A3C9-53ED-73E8-26F8C601BA72}"/>
              </a:ext>
            </a:extLst>
          </p:cNvPr>
          <p:cNvSpPr/>
          <p:nvPr/>
        </p:nvSpPr>
        <p:spPr>
          <a:xfrm>
            <a:off x="4471952" y="249947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A56477-1794-8348-D771-3BC0E8D282B9}"/>
              </a:ext>
            </a:extLst>
          </p:cNvPr>
          <p:cNvSpPr/>
          <p:nvPr/>
        </p:nvSpPr>
        <p:spPr>
          <a:xfrm>
            <a:off x="6567488" y="5272508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3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B101502-B333-360A-FC77-510AD1F1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08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" panose="02040604050505020304" pitchFamily="18" charset="0"/>
              </a:rPr>
              <a:t>This circle can be further shrunk to get a smaller circle that passes through one point while still enclosing all the points.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66720-DEFC-E7C9-3EE4-C7038C7EF882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F9C709-1865-B447-8B39-BF94CD246EF5}"/>
              </a:ext>
            </a:extLst>
          </p:cNvPr>
          <p:cNvSpPr/>
          <p:nvPr/>
        </p:nvSpPr>
        <p:spPr>
          <a:xfrm>
            <a:off x="4744845" y="4327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3CDC7-2BDF-F126-323E-99EAA60759D0}"/>
              </a:ext>
            </a:extLst>
          </p:cNvPr>
          <p:cNvSpPr/>
          <p:nvPr/>
        </p:nvSpPr>
        <p:spPr>
          <a:xfrm>
            <a:off x="4429535" y="33592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AA3F24-C78A-7BE2-5877-283A03439A9D}"/>
              </a:ext>
            </a:extLst>
          </p:cNvPr>
          <p:cNvSpPr/>
          <p:nvPr/>
        </p:nvSpPr>
        <p:spPr>
          <a:xfrm>
            <a:off x="5314772" y="3522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29821-9159-38F5-0CBD-821F77EE6D6E}"/>
              </a:ext>
            </a:extLst>
          </p:cNvPr>
          <p:cNvSpPr/>
          <p:nvPr/>
        </p:nvSpPr>
        <p:spPr>
          <a:xfrm>
            <a:off x="6133919" y="40780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EFC711-1F70-0FB5-7201-BF8C58905027}"/>
              </a:ext>
            </a:extLst>
          </p:cNvPr>
          <p:cNvSpPr/>
          <p:nvPr/>
        </p:nvSpPr>
        <p:spPr>
          <a:xfrm>
            <a:off x="5322275" y="27059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BD5D0-5A68-0D12-A62D-9FC16CE4DD89}"/>
              </a:ext>
            </a:extLst>
          </p:cNvPr>
          <p:cNvSpPr/>
          <p:nvPr/>
        </p:nvSpPr>
        <p:spPr>
          <a:xfrm>
            <a:off x="3900488" y="2100902"/>
            <a:ext cx="4147258" cy="414725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25172-A3C9-53ED-73E8-26F8C601BA72}"/>
              </a:ext>
            </a:extLst>
          </p:cNvPr>
          <p:cNvSpPr/>
          <p:nvPr/>
        </p:nvSpPr>
        <p:spPr>
          <a:xfrm>
            <a:off x="4471952" y="249947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BA79FB-1973-C4EB-21B7-DCABD94A183B}"/>
              </a:ext>
            </a:extLst>
          </p:cNvPr>
          <p:cNvSpPr/>
          <p:nvPr/>
        </p:nvSpPr>
        <p:spPr>
          <a:xfrm>
            <a:off x="6567488" y="5272508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1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B101502-B333-360A-FC77-510AD1F1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08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" panose="02040604050505020304" pitchFamily="18" charset="0"/>
              </a:rPr>
              <a:t>We can again move the center along the line joining center and the first point to get a smaller circle passing through two points.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66720-DEFC-E7C9-3EE4-C7038C7EF882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F9C709-1865-B447-8B39-BF94CD246EF5}"/>
              </a:ext>
            </a:extLst>
          </p:cNvPr>
          <p:cNvSpPr/>
          <p:nvPr/>
        </p:nvSpPr>
        <p:spPr>
          <a:xfrm>
            <a:off x="4744845" y="4327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3CDC7-2BDF-F126-323E-99EAA60759D0}"/>
              </a:ext>
            </a:extLst>
          </p:cNvPr>
          <p:cNvSpPr/>
          <p:nvPr/>
        </p:nvSpPr>
        <p:spPr>
          <a:xfrm>
            <a:off x="4429535" y="33592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AA3F24-C78A-7BE2-5877-283A03439A9D}"/>
              </a:ext>
            </a:extLst>
          </p:cNvPr>
          <p:cNvSpPr/>
          <p:nvPr/>
        </p:nvSpPr>
        <p:spPr>
          <a:xfrm>
            <a:off x="5314772" y="3522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29821-9159-38F5-0CBD-821F77EE6D6E}"/>
              </a:ext>
            </a:extLst>
          </p:cNvPr>
          <p:cNvSpPr/>
          <p:nvPr/>
        </p:nvSpPr>
        <p:spPr>
          <a:xfrm>
            <a:off x="6133919" y="40780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EFC711-1F70-0FB5-7201-BF8C58905027}"/>
              </a:ext>
            </a:extLst>
          </p:cNvPr>
          <p:cNvSpPr/>
          <p:nvPr/>
        </p:nvSpPr>
        <p:spPr>
          <a:xfrm>
            <a:off x="5322275" y="27059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BD5D0-5A68-0D12-A62D-9FC16CE4DD89}"/>
              </a:ext>
            </a:extLst>
          </p:cNvPr>
          <p:cNvSpPr/>
          <p:nvPr/>
        </p:nvSpPr>
        <p:spPr>
          <a:xfrm>
            <a:off x="3971924" y="2100902"/>
            <a:ext cx="3614739" cy="364267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25172-A3C9-53ED-73E8-26F8C601BA72}"/>
              </a:ext>
            </a:extLst>
          </p:cNvPr>
          <p:cNvSpPr/>
          <p:nvPr/>
        </p:nvSpPr>
        <p:spPr>
          <a:xfrm>
            <a:off x="4429535" y="247409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5A01B5-BBD2-6CF3-DF53-1837BB9748AA}"/>
              </a:ext>
            </a:extLst>
          </p:cNvPr>
          <p:cNvSpPr/>
          <p:nvPr/>
        </p:nvSpPr>
        <p:spPr>
          <a:xfrm>
            <a:off x="6567488" y="5272508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B101502-B333-360A-FC77-510AD1F1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08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" panose="02040604050505020304" pitchFamily="18" charset="0"/>
              </a:rPr>
              <a:t>We can again move the center along the line joining center and the first point to get a smaller circle passing through two points.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66720-DEFC-E7C9-3EE4-C7038C7EF882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F9C709-1865-B447-8B39-BF94CD246EF5}"/>
              </a:ext>
            </a:extLst>
          </p:cNvPr>
          <p:cNvSpPr/>
          <p:nvPr/>
        </p:nvSpPr>
        <p:spPr>
          <a:xfrm>
            <a:off x="4744845" y="43279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3CDC7-2BDF-F126-323E-99EAA60759D0}"/>
              </a:ext>
            </a:extLst>
          </p:cNvPr>
          <p:cNvSpPr/>
          <p:nvPr/>
        </p:nvSpPr>
        <p:spPr>
          <a:xfrm>
            <a:off x="4429535" y="335920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AA3F24-C78A-7BE2-5877-283A03439A9D}"/>
              </a:ext>
            </a:extLst>
          </p:cNvPr>
          <p:cNvSpPr/>
          <p:nvPr/>
        </p:nvSpPr>
        <p:spPr>
          <a:xfrm>
            <a:off x="5314772" y="3522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29821-9159-38F5-0CBD-821F77EE6D6E}"/>
              </a:ext>
            </a:extLst>
          </p:cNvPr>
          <p:cNvSpPr/>
          <p:nvPr/>
        </p:nvSpPr>
        <p:spPr>
          <a:xfrm>
            <a:off x="6133919" y="40780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EFC711-1F70-0FB5-7201-BF8C58905027}"/>
              </a:ext>
            </a:extLst>
          </p:cNvPr>
          <p:cNvSpPr/>
          <p:nvPr/>
        </p:nvSpPr>
        <p:spPr>
          <a:xfrm>
            <a:off x="5322275" y="270592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BD5D0-5A68-0D12-A62D-9FC16CE4DD89}"/>
              </a:ext>
            </a:extLst>
          </p:cNvPr>
          <p:cNvSpPr/>
          <p:nvPr/>
        </p:nvSpPr>
        <p:spPr>
          <a:xfrm>
            <a:off x="3971924" y="2100902"/>
            <a:ext cx="3614739" cy="364267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25172-A3C9-53ED-73E8-26F8C601BA72}"/>
              </a:ext>
            </a:extLst>
          </p:cNvPr>
          <p:cNvSpPr/>
          <p:nvPr/>
        </p:nvSpPr>
        <p:spPr>
          <a:xfrm>
            <a:off x="4429535" y="2474094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5A01B5-BBD2-6CF3-DF53-1837BB9748AA}"/>
              </a:ext>
            </a:extLst>
          </p:cNvPr>
          <p:cNvSpPr/>
          <p:nvPr/>
        </p:nvSpPr>
        <p:spPr>
          <a:xfrm>
            <a:off x="6567488" y="5272508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AF9642-73B7-D10D-BEB0-3383ADC48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4724" y="2708098"/>
                <a:ext cx="62960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solidFill>
                      <a:schemeClr val="accent4"/>
                    </a:solidFill>
                  </a:rPr>
                  <a:t> Algorithm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AF9642-73B7-D10D-BEB0-3383ADC48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4" y="2708098"/>
                <a:ext cx="6296025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72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4" y="157163"/>
            <a:ext cx="11687174" cy="67008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300" dirty="0">
                <a:solidFill>
                  <a:srgbClr val="0070C0"/>
                </a:solidFill>
                <a:latin typeface="Monaco" pitchFamily="2" charset="77"/>
              </a:rPr>
              <a:t>Enclosing_Circle_N4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effectLst/>
                <a:latin typeface="Monaco" pitchFamily="2" charset="77"/>
              </a:rPr>
              <a:t>C ← Circle </a:t>
            </a:r>
            <a:r>
              <a:rPr lang="en-IN" sz="2900" dirty="0">
                <a:latin typeface="Monaco" pitchFamily="2" charset="77"/>
              </a:rPr>
              <a:t>with infinite radius</a:t>
            </a: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j ← i+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latin typeface="Monaco" pitchFamily="2" charset="77"/>
              </a:rPr>
              <a:t>t</a:t>
            </a:r>
            <a:r>
              <a:rPr lang="en-IN" sz="2900" b="0" dirty="0">
                <a:effectLst/>
                <a:latin typeface="Monaco" pitchFamily="2" charset="77"/>
              </a:rPr>
              <a:t>o n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effectLst/>
                <a:latin typeface="Monaco" pitchFamily="2" charset="77"/>
              </a:rPr>
              <a:t>C'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ircle formed by taking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p</a:t>
            </a:r>
            <a:r>
              <a:rPr lang="en-IN" sz="2900" b="0" baseline="-25000" dirty="0">
                <a:solidFill>
                  <a:srgbClr val="00B0F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, </a:t>
            </a:r>
            <a:r>
              <a:rPr lang="en-IN" sz="2900" dirty="0" err="1">
                <a:solidFill>
                  <a:srgbClr val="00B0F0"/>
                </a:solidFill>
                <a:latin typeface="Monaco" pitchFamily="2" charset="77"/>
              </a:rPr>
              <a:t>p</a:t>
            </a:r>
            <a:r>
              <a:rPr lang="en-IN" sz="2900" baseline="-25000" dirty="0" err="1">
                <a:solidFill>
                  <a:srgbClr val="00B0F0"/>
                </a:solidFill>
                <a:latin typeface="Monaco" pitchFamily="2" charset="77"/>
              </a:rPr>
              <a:t>j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as ends of diameter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if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B0F0"/>
                </a:solidFill>
                <a:effectLst/>
                <a:latin typeface="Monaco" pitchFamily="2" charset="77"/>
              </a:rPr>
              <a:t>C’.radius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&lt;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B0F0"/>
                </a:solidFill>
                <a:effectLst/>
                <a:latin typeface="Monaco" pitchFamily="2" charset="77"/>
              </a:rPr>
              <a:t>C.radius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and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92D050"/>
                </a:solidFill>
                <a:effectLst/>
                <a:latin typeface="Monaco" pitchFamily="2" charset="77"/>
              </a:rPr>
              <a:t>all_points_inside</a:t>
            </a:r>
            <a:r>
              <a:rPr lang="en-IN" sz="2900" b="0" dirty="0">
                <a:solidFill>
                  <a:srgbClr val="92D05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( C')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	</a:t>
            </a:r>
            <a:r>
              <a:rPr lang="en-IN" sz="2900" b="0" dirty="0">
                <a:effectLst/>
                <a:latin typeface="Monaco" pitchFamily="2" charset="77"/>
              </a:rPr>
              <a:t>C ← C'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b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effectLst/>
                <a:latin typeface="Monaco" pitchFamily="2" charset="77"/>
              </a:rPr>
              <a:t>i</a:t>
            </a:r>
            <a:r>
              <a:rPr lang="en-IN" sz="2900" b="0" dirty="0">
                <a:effectLst/>
                <a:latin typeface="Monaco" pitchFamily="2" charset="77"/>
              </a:rPr>
              <a:t> 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j ← i+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k ← j+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 n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	</a:t>
            </a:r>
            <a:r>
              <a:rPr lang="en-IN" sz="2900" b="0" dirty="0">
                <a:effectLst/>
                <a:latin typeface="Monaco" pitchFamily="2" charset="77"/>
              </a:rPr>
              <a:t>C'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=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900" b="0" dirty="0">
                <a:solidFill>
                  <a:srgbClr val="92D05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chemeClr val="accent6">
                    <a:lumMod val="50000"/>
                  </a:schemeClr>
                </a:solidFill>
                <a:effectLst/>
                <a:latin typeface="Monaco" pitchFamily="2" charset="77"/>
              </a:rPr>
              <a:t>( </a:t>
            </a:r>
            <a:r>
              <a:rPr lang="en-IN" sz="29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p</a:t>
            </a:r>
            <a:r>
              <a:rPr lang="en-IN" sz="2900" baseline="-250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i </a:t>
            </a:r>
            <a:r>
              <a:rPr lang="en-IN" sz="29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, </a:t>
            </a:r>
            <a:r>
              <a:rPr lang="en-IN" sz="2900" dirty="0" err="1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p</a:t>
            </a:r>
            <a:r>
              <a:rPr lang="en-IN" sz="2900" baseline="-25000" dirty="0" err="1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j</a:t>
            </a:r>
            <a:r>
              <a:rPr lang="en-IN" sz="2900" baseline="-250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 </a:t>
            </a:r>
            <a:r>
              <a:rPr lang="en-IN" sz="29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, p</a:t>
            </a:r>
            <a:r>
              <a:rPr lang="en-IN" sz="2900" baseline="-25000" dirty="0">
                <a:solidFill>
                  <a:schemeClr val="accent6">
                    <a:lumMod val="50000"/>
                  </a:schemeClr>
                </a:solidFill>
                <a:latin typeface="Monaco" pitchFamily="2" charset="77"/>
              </a:rPr>
              <a:t>k </a:t>
            </a:r>
            <a:r>
              <a:rPr lang="en-IN" sz="2900" b="0" dirty="0">
                <a:solidFill>
                  <a:schemeClr val="accent6">
                    <a:lumMod val="50000"/>
                  </a:schemeClr>
                </a:solidFill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	if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B0F0"/>
                </a:solidFill>
                <a:effectLst/>
                <a:latin typeface="Monaco" pitchFamily="2" charset="77"/>
              </a:rPr>
              <a:t>C’.radius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&lt;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B0F0"/>
                </a:solidFill>
                <a:effectLst/>
                <a:latin typeface="Monaco" pitchFamily="2" charset="77"/>
              </a:rPr>
              <a:t>C.radius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and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92D050"/>
                </a:solidFill>
                <a:effectLst/>
                <a:latin typeface="Monaco" pitchFamily="2" charset="77"/>
              </a:rPr>
              <a:t>all_points_inside</a:t>
            </a:r>
            <a:r>
              <a:rPr lang="en-IN" sz="2900" b="0" dirty="0">
                <a:solidFill>
                  <a:srgbClr val="92D050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( C' )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then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		</a:t>
            </a:r>
            <a:r>
              <a:rPr lang="en-IN" sz="2900" b="0" dirty="0">
                <a:effectLst/>
                <a:latin typeface="Monaco" pitchFamily="2" charset="77"/>
              </a:rPr>
              <a:t>C ← C'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end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Reducing the 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We will now present lemmas that will help us to reduce the time complexity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8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38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Given 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 in the plane, compute the smallest radius circle enclosing all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points.</a:t>
            </a:r>
            <a:endParaRPr lang="en-US" i="1">
              <a:latin typeface="Century" panose="020406040505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51944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CBE760-1621-C93E-D19D-59971E4454CD}"/>
              </a:ext>
            </a:extLst>
          </p:cNvPr>
          <p:cNvSpPr/>
          <p:nvPr/>
        </p:nvSpPr>
        <p:spPr>
          <a:xfrm>
            <a:off x="229762" y="8491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BDAFC6C-47D5-5424-D6F2-5F834B098651}"/>
              </a:ext>
            </a:extLst>
          </p:cNvPr>
          <p:cNvSpPr/>
          <p:nvPr/>
        </p:nvSpPr>
        <p:spPr>
          <a:xfrm>
            <a:off x="257062" y="8491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FD1641-9F82-240C-F8D3-3D86113AAA2C}"/>
              </a:ext>
            </a:extLst>
          </p:cNvPr>
          <p:cNvSpPr/>
          <p:nvPr/>
        </p:nvSpPr>
        <p:spPr>
          <a:xfrm>
            <a:off x="265402" y="8491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E22957-E21C-FD4A-0849-23E69B7741AA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3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Reducing the 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We will now present lemmas that will help us to reduce the time complexity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1DAD70-E9AC-22BC-DFCA-042E677C93AE}"/>
              </a:ext>
            </a:extLst>
          </p:cNvPr>
          <p:cNvSpPr txBox="1">
            <a:spLocks/>
          </p:cNvSpPr>
          <p:nvPr/>
        </p:nvSpPr>
        <p:spPr>
          <a:xfrm>
            <a:off x="838200" y="3085844"/>
            <a:ext cx="10515600" cy="689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The triangle formed by 3 defining points must be acute. </a:t>
            </a:r>
          </a:p>
        </p:txBody>
      </p:sp>
    </p:spTree>
    <p:extLst>
      <p:ext uri="{BB962C8B-B14F-4D97-AF65-F5344CB8AC3E}">
        <p14:creationId xmlns:p14="http://schemas.microsoft.com/office/powerpoint/2010/main" val="17186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Reducing the 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We will now present lemmas that will help us to reduce the time complexity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1DAD70-E9AC-22BC-DFCA-042E677C93AE}"/>
              </a:ext>
            </a:extLst>
          </p:cNvPr>
          <p:cNvSpPr txBox="1">
            <a:spLocks/>
          </p:cNvSpPr>
          <p:nvPr/>
        </p:nvSpPr>
        <p:spPr>
          <a:xfrm>
            <a:off x="838200" y="3085844"/>
            <a:ext cx="10515600" cy="689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The triangle formed by 3 defining points must be acute.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DB9121-B63A-1506-B91D-ECD4107BB4E0}"/>
              </a:ext>
            </a:extLst>
          </p:cNvPr>
          <p:cNvSpPr txBox="1">
            <a:spLocks/>
          </p:cNvSpPr>
          <p:nvPr/>
        </p:nvSpPr>
        <p:spPr>
          <a:xfrm>
            <a:off x="838200" y="3956413"/>
            <a:ext cx="10515600" cy="12167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The smallest enclosing circle for all points is the enclosing circle of any 3 points that form an acute angle triangle of maximum circumradius.</a:t>
            </a:r>
          </a:p>
        </p:txBody>
      </p:sp>
    </p:spTree>
    <p:extLst>
      <p:ext uri="{BB962C8B-B14F-4D97-AF65-F5344CB8AC3E}">
        <p14:creationId xmlns:p14="http://schemas.microsoft.com/office/powerpoint/2010/main" val="31284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accent4"/>
                </a:solidFill>
                <a:latin typeface="Century" panose="02040604050505020304" pitchFamily="18" charset="0"/>
              </a:rPr>
              <a:t>Defining</a:t>
            </a:r>
            <a:r>
              <a:rPr lang="en-US" sz="4000">
                <a:solidFill>
                  <a:schemeClr val="accent4"/>
                </a:solidFill>
              </a:rPr>
              <a:t> </a:t>
            </a:r>
            <a:r>
              <a:rPr lang="en-US" sz="4000">
                <a:solidFill>
                  <a:schemeClr val="accent4"/>
                </a:solidFill>
                <a:latin typeface="Century" panose="02040604050505020304" pitchFamily="18" charset="0"/>
              </a:rPr>
              <a:t>Point of Smallest Enclosing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452" y="174431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A point that helps us “define” the smallest enclosing circle.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2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accent4"/>
                </a:solidFill>
                <a:latin typeface="Century" panose="02040604050505020304" pitchFamily="18" charset="0"/>
              </a:rPr>
              <a:t>Defining</a:t>
            </a:r>
            <a:r>
              <a:rPr lang="en-US" sz="4000">
                <a:solidFill>
                  <a:schemeClr val="accent4"/>
                </a:solidFill>
              </a:rPr>
              <a:t> </a:t>
            </a:r>
            <a:r>
              <a:rPr lang="en-US" sz="4000">
                <a:solidFill>
                  <a:schemeClr val="accent4"/>
                </a:solidFill>
                <a:latin typeface="Century" panose="02040604050505020304" pitchFamily="18" charset="0"/>
              </a:rPr>
              <a:t>Point of Smallest Enclosing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452" y="174431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A point that helps us “define” the smallest enclosing circle.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653622-EBD9-6CF0-8817-6588CD1657F7}"/>
              </a:ext>
            </a:extLst>
          </p:cNvPr>
          <p:cNvSpPr txBox="1">
            <a:spLocks/>
          </p:cNvSpPr>
          <p:nvPr/>
        </p:nvSpPr>
        <p:spPr>
          <a:xfrm>
            <a:off x="838200" y="285307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3">
                    <a:lumMod val="75000"/>
                  </a:schemeClr>
                </a:solidFill>
                <a:latin typeface="Century" panose="02040604050505020304" pitchFamily="18" charset="0"/>
              </a:rPr>
              <a:t>Defining points </a:t>
            </a:r>
            <a:r>
              <a:rPr lang="en-US">
                <a:latin typeface="Century" panose="02040604050505020304" pitchFamily="18" charset="0"/>
              </a:rPr>
              <a:t>lie on the circumference of the smallest enclosing circle.</a:t>
            </a:r>
          </a:p>
        </p:txBody>
      </p:sp>
    </p:spTree>
    <p:extLst>
      <p:ext uri="{BB962C8B-B14F-4D97-AF65-F5344CB8AC3E}">
        <p14:creationId xmlns:p14="http://schemas.microsoft.com/office/powerpoint/2010/main" val="29441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FF4501-6B08-E371-238E-336D315C0308}"/>
              </a:ext>
            </a:extLst>
          </p:cNvPr>
          <p:cNvSpPr txBox="1">
            <a:spLocks/>
          </p:cNvSpPr>
          <p:nvPr/>
        </p:nvSpPr>
        <p:spPr>
          <a:xfrm>
            <a:off x="838199" y="3085844"/>
            <a:ext cx="10738757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accent4"/>
                </a:solidFill>
                <a:latin typeface="Century" panose="02040604050505020304" pitchFamily="18" charset="0"/>
              </a:rPr>
              <a:t>The triangle formed by 3 defining points must be acute.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2011A7-F83C-4BDD-6581-E02AC53851E6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CA674A-E0CB-FF16-E704-2BB4644F275C}"/>
              </a:ext>
            </a:extLst>
          </p:cNvPr>
          <p:cNvSpPr/>
          <p:nvPr/>
        </p:nvSpPr>
        <p:spPr>
          <a:xfrm>
            <a:off x="265555" y="8183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F59230-F860-C8F6-A9AF-007F312CAB53}"/>
              </a:ext>
            </a:extLst>
          </p:cNvPr>
          <p:cNvSpPr/>
          <p:nvPr/>
        </p:nvSpPr>
        <p:spPr>
          <a:xfrm>
            <a:off x="265555" y="80972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E7AF9C-D556-DB41-C08A-F55132825813}"/>
              </a:ext>
            </a:extLst>
          </p:cNvPr>
          <p:cNvSpPr/>
          <p:nvPr/>
        </p:nvSpPr>
        <p:spPr>
          <a:xfrm>
            <a:off x="265555" y="79696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B38C0C-7E3B-FCB0-EE5A-21916B39AAA8}"/>
              </a:ext>
            </a:extLst>
          </p:cNvPr>
          <p:cNvSpPr/>
          <p:nvPr/>
        </p:nvSpPr>
        <p:spPr>
          <a:xfrm>
            <a:off x="252463" y="79696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8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6096000" y="527250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29712" y="3003344"/>
            <a:ext cx="2224087" cy="176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Right Angled triangle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213135" y="1427837"/>
            <a:ext cx="4820323" cy="482032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772930" y="2339546"/>
            <a:ext cx="3748216" cy="30906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>
            <a:off x="4006329" y="2114534"/>
            <a:ext cx="3513906" cy="251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376672" y="220565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 flipV="1">
            <a:off x="3771274" y="2074460"/>
            <a:ext cx="234344" cy="33492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602094" y="526603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41037" y="194408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6096000" y="527250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68144" y="2748259"/>
            <a:ext cx="2274789" cy="215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This is a case of two defining points.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213135" y="1427837"/>
            <a:ext cx="4820323" cy="482032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772930" y="2339546"/>
            <a:ext cx="3748216" cy="30906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>
            <a:off x="4006329" y="2114534"/>
            <a:ext cx="3513906" cy="251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376672" y="2205652"/>
            <a:ext cx="315310" cy="31531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 flipV="1">
            <a:off x="3771274" y="2074460"/>
            <a:ext cx="234344" cy="33492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602094" y="5266031"/>
            <a:ext cx="315310" cy="31531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41037" y="194408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2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6096000" y="527250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29712" y="3003344"/>
            <a:ext cx="2224087" cy="176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Obtuse Angled triangle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213135" y="1427837"/>
            <a:ext cx="4820323" cy="482032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236646" y="2318114"/>
            <a:ext cx="4285727" cy="11108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>
            <a:off x="4005618" y="2053138"/>
            <a:ext cx="3514617" cy="3131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370217" y="218936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 flipV="1">
            <a:off x="3236646" y="2074460"/>
            <a:ext cx="768972" cy="13545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077764" y="328664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71474" y="188653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26" y="-79089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29712" y="2189362"/>
            <a:ext cx="2376488" cy="257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Circle can be shrunk further to reduce the angle subtended.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190926" y="1112520"/>
            <a:ext cx="4475298" cy="447529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236646" y="2318114"/>
            <a:ext cx="4285727" cy="11108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 flipV="1">
            <a:off x="6253655" y="2366305"/>
            <a:ext cx="1266580" cy="30615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277920" y="22211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>
            <a:off x="3236646" y="3429000"/>
            <a:ext cx="2997706" cy="19988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077764" y="328664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71474" y="1886535"/>
            <a:ext cx="315310" cy="3153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15000"/>
              </a:schemeClr>
            </a:solidFill>
          </a:ln>
          <a:effectLst>
            <a:glow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56D980-010D-A3DC-6589-1A39C8B54E4C}"/>
              </a:ext>
            </a:extLst>
          </p:cNvPr>
          <p:cNvSpPr/>
          <p:nvPr/>
        </p:nvSpPr>
        <p:spPr>
          <a:xfrm>
            <a:off x="6107666" y="521950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0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26" y="-79089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Circle with three defining points.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EC71F3-36C1-4F6F-B6D2-0426A893850B}"/>
              </a:ext>
            </a:extLst>
          </p:cNvPr>
          <p:cNvSpPr/>
          <p:nvPr/>
        </p:nvSpPr>
        <p:spPr>
          <a:xfrm>
            <a:off x="4452774" y="47666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A5629C-E4DA-64F0-DC2B-F9D24F5DA6F7}"/>
              </a:ext>
            </a:extLst>
          </p:cNvPr>
          <p:cNvSpPr/>
          <p:nvPr/>
        </p:nvSpPr>
        <p:spPr>
          <a:xfrm>
            <a:off x="5938345" y="377491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9129712" y="2845689"/>
            <a:ext cx="2376488" cy="1920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Acute angle triangle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4506475" y="241269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39663-565D-E52E-7D47-7C5581E0DA3A}"/>
              </a:ext>
            </a:extLst>
          </p:cNvPr>
          <p:cNvSpPr/>
          <p:nvPr/>
        </p:nvSpPr>
        <p:spPr>
          <a:xfrm>
            <a:off x="6790011" y="28456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0C628-5A1B-4832-0EC5-B117924B2FC0}"/>
              </a:ext>
            </a:extLst>
          </p:cNvPr>
          <p:cNvSpPr/>
          <p:nvPr/>
        </p:nvSpPr>
        <p:spPr>
          <a:xfrm>
            <a:off x="3190926" y="1112520"/>
            <a:ext cx="4475298" cy="447529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5EB96-30EF-BCD2-6AC7-0C4E5DB68C21}"/>
              </a:ext>
            </a:extLst>
          </p:cNvPr>
          <p:cNvCxnSpPr>
            <a:cxnSpLocks/>
          </p:cNvCxnSpPr>
          <p:nvPr/>
        </p:nvCxnSpPr>
        <p:spPr>
          <a:xfrm flipV="1">
            <a:off x="3236646" y="2318114"/>
            <a:ext cx="4285727" cy="111088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1BE2BF-40E7-624A-A683-1BC2D0F02DBD}"/>
              </a:ext>
            </a:extLst>
          </p:cNvPr>
          <p:cNvCxnSpPr>
            <a:cxnSpLocks/>
          </p:cNvCxnSpPr>
          <p:nvPr/>
        </p:nvCxnSpPr>
        <p:spPr>
          <a:xfrm flipV="1">
            <a:off x="6253655" y="2366305"/>
            <a:ext cx="1266580" cy="30615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0AE6EE9-FDD3-3812-1EBD-129FE459CEFB}"/>
              </a:ext>
            </a:extLst>
          </p:cNvPr>
          <p:cNvSpPr/>
          <p:nvPr/>
        </p:nvSpPr>
        <p:spPr>
          <a:xfrm>
            <a:off x="7277920" y="22211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90CE1-3CA7-C0A1-AD77-C1F9210BEFCD}"/>
              </a:ext>
            </a:extLst>
          </p:cNvPr>
          <p:cNvCxnSpPr>
            <a:cxnSpLocks/>
          </p:cNvCxnSpPr>
          <p:nvPr/>
        </p:nvCxnSpPr>
        <p:spPr>
          <a:xfrm>
            <a:off x="3236646" y="3429000"/>
            <a:ext cx="2997706" cy="19988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3077764" y="328664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3871474" y="1886535"/>
            <a:ext cx="315310" cy="3153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15000"/>
              </a:schemeClr>
            </a:solidFill>
          </a:ln>
          <a:effectLst>
            <a:glow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56D980-010D-A3DC-6589-1A39C8B54E4C}"/>
              </a:ext>
            </a:extLst>
          </p:cNvPr>
          <p:cNvSpPr/>
          <p:nvPr/>
        </p:nvSpPr>
        <p:spPr>
          <a:xfrm>
            <a:off x="6107666" y="5219506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0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38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Given 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 in the plane, compute the smallest radius circle enclosing all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points.</a:t>
            </a:r>
            <a:endParaRPr lang="en-US" i="1">
              <a:latin typeface="Century" panose="020406040505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FCF8E56-55D4-0AB8-CF30-A4DB64923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03344"/>
                <a:ext cx="10515600" cy="10868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Century" panose="02040604050505020304" pitchFamily="18" charset="0"/>
                  </a:rPr>
                  <a:t>The best deterministic algorithm uses complex geometry to give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Century" panose="02040604050505020304" pitchFamily="18" charset="0"/>
                  </a:rPr>
                  <a:t>time complexity.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FCF8E56-55D4-0AB8-CF30-A4DB6492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03344"/>
                <a:ext cx="10515600" cy="1086879"/>
              </a:xfrm>
              <a:prstGeom prst="rect">
                <a:avLst/>
              </a:prstGeom>
              <a:blipFill>
                <a:blip r:embed="rId2"/>
                <a:stretch>
                  <a:fillRect l="-1206" t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05345-83C9-ECE8-8ED7-699363D12AD0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AA9C8-B524-518E-AF42-B3D541F5FFCA}"/>
              </a:ext>
            </a:extLst>
          </p:cNvPr>
          <p:cNvSpPr/>
          <p:nvPr/>
        </p:nvSpPr>
        <p:spPr>
          <a:xfrm>
            <a:off x="265555" y="8245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217CC0-A97D-B196-DFEF-47C42E4CE79A}"/>
              </a:ext>
            </a:extLst>
          </p:cNvPr>
          <p:cNvSpPr txBox="1">
            <a:spLocks/>
          </p:cNvSpPr>
          <p:nvPr/>
        </p:nvSpPr>
        <p:spPr>
          <a:xfrm>
            <a:off x="536294" y="2750272"/>
            <a:ext cx="11320426" cy="160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accent4"/>
                </a:solidFill>
                <a:latin typeface="Century" panose="02040604050505020304" pitchFamily="18" charset="0"/>
              </a:rPr>
              <a:t>The smallest enclosing circle for all points is the enclosing circle of any 3 points that form an acute angle triangle of maximum circumradius.</a:t>
            </a:r>
          </a:p>
        </p:txBody>
      </p:sp>
    </p:spTree>
    <p:extLst>
      <p:ext uri="{BB962C8B-B14F-4D97-AF65-F5344CB8AC3E}">
        <p14:creationId xmlns:p14="http://schemas.microsoft.com/office/powerpoint/2010/main" val="421353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3FED41-8D30-BAC9-2BD6-C8F9FB66E651}"/>
              </a:ext>
            </a:extLst>
          </p:cNvPr>
          <p:cNvSpPr/>
          <p:nvPr/>
        </p:nvSpPr>
        <p:spPr>
          <a:xfrm>
            <a:off x="975360" y="2087880"/>
            <a:ext cx="3870960" cy="37338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E9A079-815B-E95F-9280-2EBFDF5754E7}"/>
              </a:ext>
            </a:extLst>
          </p:cNvPr>
          <p:cNvSpPr/>
          <p:nvPr/>
        </p:nvSpPr>
        <p:spPr>
          <a:xfrm>
            <a:off x="1356360" y="3172612"/>
            <a:ext cx="3157556" cy="315755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C557A6-5292-B729-267C-D0C369691020}"/>
              </a:ext>
            </a:extLst>
          </p:cNvPr>
          <p:cNvCxnSpPr>
            <a:cxnSpLocks/>
          </p:cNvCxnSpPr>
          <p:nvPr/>
        </p:nvCxnSpPr>
        <p:spPr>
          <a:xfrm flipV="1">
            <a:off x="1393245" y="4990366"/>
            <a:ext cx="3113690" cy="105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F889-18C0-0817-BEA8-F141BC4CC2CF}"/>
              </a:ext>
            </a:extLst>
          </p:cNvPr>
          <p:cNvCxnSpPr>
            <a:cxnSpLocks/>
          </p:cNvCxnSpPr>
          <p:nvPr/>
        </p:nvCxnSpPr>
        <p:spPr>
          <a:xfrm flipV="1">
            <a:off x="1393245" y="3213627"/>
            <a:ext cx="1859280" cy="188232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D9FDE4-4690-3724-C44C-0C271BA76DCA}"/>
              </a:ext>
            </a:extLst>
          </p:cNvPr>
          <p:cNvCxnSpPr>
            <a:cxnSpLocks/>
          </p:cNvCxnSpPr>
          <p:nvPr/>
        </p:nvCxnSpPr>
        <p:spPr>
          <a:xfrm>
            <a:off x="3252525" y="3225406"/>
            <a:ext cx="1261391" cy="180597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AE94C5-0AF2-103D-F4DD-DEF7DEE72191}"/>
              </a:ext>
            </a:extLst>
          </p:cNvPr>
          <p:cNvCxnSpPr>
            <a:cxnSpLocks/>
          </p:cNvCxnSpPr>
          <p:nvPr/>
        </p:nvCxnSpPr>
        <p:spPr>
          <a:xfrm flipV="1">
            <a:off x="1393245" y="2298497"/>
            <a:ext cx="731520" cy="27692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BF0321-9490-177B-99FA-BD7EBF7D091F}"/>
              </a:ext>
            </a:extLst>
          </p:cNvPr>
          <p:cNvCxnSpPr>
            <a:cxnSpLocks/>
          </p:cNvCxnSpPr>
          <p:nvPr/>
        </p:nvCxnSpPr>
        <p:spPr>
          <a:xfrm>
            <a:off x="2124765" y="2298497"/>
            <a:ext cx="2382170" cy="2691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8C14DC3-7761-F4A1-A077-0C1CF6BDA2C9}"/>
              </a:ext>
            </a:extLst>
          </p:cNvPr>
          <p:cNvSpPr/>
          <p:nvPr/>
        </p:nvSpPr>
        <p:spPr>
          <a:xfrm>
            <a:off x="3094870" y="305597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910363-277E-0BB3-9AA5-7C1A9CC2FF8A}"/>
              </a:ext>
            </a:extLst>
          </p:cNvPr>
          <p:cNvSpPr/>
          <p:nvPr/>
        </p:nvSpPr>
        <p:spPr>
          <a:xfrm>
            <a:off x="4349280" y="483271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F7F085-6B19-C038-F615-F3962111825C}"/>
              </a:ext>
            </a:extLst>
          </p:cNvPr>
          <p:cNvSpPr/>
          <p:nvPr/>
        </p:nvSpPr>
        <p:spPr>
          <a:xfrm>
            <a:off x="1235590" y="493829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177371-4698-BF56-EEFB-CBED33DD20AA}"/>
              </a:ext>
            </a:extLst>
          </p:cNvPr>
          <p:cNvSpPr/>
          <p:nvPr/>
        </p:nvSpPr>
        <p:spPr>
          <a:xfrm>
            <a:off x="1967110" y="21320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148E0F4-FF36-017A-89B2-0679E7FE3108}"/>
              </a:ext>
            </a:extLst>
          </p:cNvPr>
          <p:cNvSpPr/>
          <p:nvPr/>
        </p:nvSpPr>
        <p:spPr>
          <a:xfrm>
            <a:off x="1967109" y="2098985"/>
            <a:ext cx="387980" cy="661366"/>
          </a:xfrm>
          <a:prstGeom prst="arc">
            <a:avLst>
              <a:gd name="adj1" fmla="val 2214275"/>
              <a:gd name="adj2" fmla="val 70570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/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E8FE95E2-EFE7-5FAC-8C1F-759ECB96D419}"/>
              </a:ext>
            </a:extLst>
          </p:cNvPr>
          <p:cNvSpPr txBox="1">
            <a:spLocks/>
          </p:cNvSpPr>
          <p:nvPr/>
        </p:nvSpPr>
        <p:spPr>
          <a:xfrm>
            <a:off x="192952" y="166561"/>
            <a:ext cx="11806095" cy="160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Century" panose="02040604050505020304" pitchFamily="18" charset="0"/>
              </a:rPr>
              <a:t>Let D</a:t>
            </a:r>
            <a:r>
              <a:rPr lang="en-US" sz="2800" baseline="-25000">
                <a:latin typeface="Century" panose="02040604050505020304" pitchFamily="18" charset="0"/>
              </a:rPr>
              <a:t>1 </a:t>
            </a:r>
            <a:r>
              <a:rPr lang="en-US" sz="2800">
                <a:latin typeface="Century" panose="02040604050505020304" pitchFamily="18" charset="0"/>
              </a:rPr>
              <a:t>and D</a:t>
            </a:r>
            <a:r>
              <a:rPr lang="en-US" sz="2800" baseline="-25000">
                <a:latin typeface="Century" panose="02040604050505020304" pitchFamily="18" charset="0"/>
              </a:rPr>
              <a:t>2</a:t>
            </a:r>
            <a:r>
              <a:rPr lang="en-US" sz="2800">
                <a:latin typeface="Century" panose="02040604050505020304" pitchFamily="18" charset="0"/>
              </a:rPr>
              <a:t> be two defining points at some stage of the algorithm</a:t>
            </a:r>
            <a:r>
              <a:rPr lang="en-US" sz="2800">
                <a:solidFill>
                  <a:schemeClr val="accent4"/>
                </a:solidFill>
                <a:latin typeface="Century" panose="020406040505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F47F3B-2276-142C-9BB7-AF4341FAEF9B}"/>
                  </a:ext>
                </a:extLst>
              </p:cNvPr>
              <p:cNvSpPr txBox="1"/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F47F3B-2276-142C-9BB7-AF4341FAE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A0BD4B-D103-CC76-1AAE-9FD703FD2263}"/>
                  </a:ext>
                </a:extLst>
              </p:cNvPr>
              <p:cNvSpPr txBox="1"/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 dirty="0"/>
                  <a:t>1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A0BD4B-D103-CC76-1AAE-9FD703FD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0CF2B8-20C6-4B86-60B6-222EE35B360F}"/>
                  </a:ext>
                </a:extLst>
              </p:cNvPr>
              <p:cNvSpPr txBox="1"/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/>
                  <a:t>2</a:t>
                </a:r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0CF2B8-20C6-4B86-60B6-222EE35B3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blipFill>
                <a:blip r:embed="rId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2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50C6E7-62BA-E398-87E7-8CB3BA200F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35018" y="2142232"/>
                <a:ext cx="6280604" cy="1259488"/>
              </a:xfrm>
            </p:spPr>
            <p:txBody>
              <a:bodyPr>
                <a:normAutofit fontScale="9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>
                    <a:latin typeface="Century" panose="02040604050505020304" pitchFamily="18" charset="0"/>
                  </a:rPr>
                  <a:t>The circumradius of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, can be given as</a:t>
                </a:r>
                <a:br>
                  <a:rPr lang="en-IN" sz="2400">
                    <a:latin typeface="Century" panose="02040604050505020304" pitchFamily="18" charset="0"/>
                  </a:rPr>
                </a:br>
                <a:r>
                  <a:rPr lang="en-IN" sz="2400">
                    <a:latin typeface="Century" panose="02040604050505020304" pitchFamily="18" charset="0"/>
                  </a:rPr>
                  <a:t> </a:t>
                </a:r>
                <a:br>
                  <a:rPr lang="en-IN" sz="2400">
                    <a:latin typeface="Century" panose="020406040505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IN" sz="2400">
                    <a:effectLst/>
                    <a:latin typeface="Century" panose="02040604050505020304" pitchFamily="18" charset="0"/>
                  </a:rPr>
                  <a:t> </a:t>
                </a: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endParaRPr lang="en-IN" sz="800"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50C6E7-62BA-E398-87E7-8CB3BA200F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35018" y="2142232"/>
                <a:ext cx="6280604" cy="1259488"/>
              </a:xfrm>
              <a:blipFill>
                <a:blip r:embed="rId2"/>
                <a:stretch>
                  <a:fillRect l="-1067" t="-16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13FED41-8D30-BAC9-2BD6-C8F9FB66E651}"/>
              </a:ext>
            </a:extLst>
          </p:cNvPr>
          <p:cNvSpPr/>
          <p:nvPr/>
        </p:nvSpPr>
        <p:spPr>
          <a:xfrm>
            <a:off x="975360" y="2087880"/>
            <a:ext cx="3870960" cy="37338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E9A079-815B-E95F-9280-2EBFDF5754E7}"/>
              </a:ext>
            </a:extLst>
          </p:cNvPr>
          <p:cNvSpPr/>
          <p:nvPr/>
        </p:nvSpPr>
        <p:spPr>
          <a:xfrm>
            <a:off x="1356360" y="3172612"/>
            <a:ext cx="3157556" cy="315755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C557A6-5292-B729-267C-D0C369691020}"/>
              </a:ext>
            </a:extLst>
          </p:cNvPr>
          <p:cNvCxnSpPr>
            <a:cxnSpLocks/>
          </p:cNvCxnSpPr>
          <p:nvPr/>
        </p:nvCxnSpPr>
        <p:spPr>
          <a:xfrm flipV="1">
            <a:off x="1393245" y="4990366"/>
            <a:ext cx="3113690" cy="105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F889-18C0-0817-BEA8-F141BC4CC2CF}"/>
              </a:ext>
            </a:extLst>
          </p:cNvPr>
          <p:cNvCxnSpPr>
            <a:cxnSpLocks/>
          </p:cNvCxnSpPr>
          <p:nvPr/>
        </p:nvCxnSpPr>
        <p:spPr>
          <a:xfrm flipV="1">
            <a:off x="1393245" y="3213627"/>
            <a:ext cx="1859280" cy="188232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D9FDE4-4690-3724-C44C-0C271BA76DCA}"/>
              </a:ext>
            </a:extLst>
          </p:cNvPr>
          <p:cNvCxnSpPr>
            <a:cxnSpLocks/>
          </p:cNvCxnSpPr>
          <p:nvPr/>
        </p:nvCxnSpPr>
        <p:spPr>
          <a:xfrm>
            <a:off x="3252525" y="3225406"/>
            <a:ext cx="1261391" cy="180597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AE94C5-0AF2-103D-F4DD-DEF7DEE72191}"/>
              </a:ext>
            </a:extLst>
          </p:cNvPr>
          <p:cNvCxnSpPr>
            <a:cxnSpLocks/>
          </p:cNvCxnSpPr>
          <p:nvPr/>
        </p:nvCxnSpPr>
        <p:spPr>
          <a:xfrm flipV="1">
            <a:off x="1393245" y="2298497"/>
            <a:ext cx="731520" cy="27692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BF0321-9490-177B-99FA-BD7EBF7D091F}"/>
              </a:ext>
            </a:extLst>
          </p:cNvPr>
          <p:cNvCxnSpPr>
            <a:cxnSpLocks/>
          </p:cNvCxnSpPr>
          <p:nvPr/>
        </p:nvCxnSpPr>
        <p:spPr>
          <a:xfrm>
            <a:off x="2124765" y="2298497"/>
            <a:ext cx="2382170" cy="2691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8C14DC3-7761-F4A1-A077-0C1CF6BDA2C9}"/>
              </a:ext>
            </a:extLst>
          </p:cNvPr>
          <p:cNvSpPr/>
          <p:nvPr/>
        </p:nvSpPr>
        <p:spPr>
          <a:xfrm>
            <a:off x="3094870" y="305597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910363-277E-0BB3-9AA5-7C1A9CC2FF8A}"/>
              </a:ext>
            </a:extLst>
          </p:cNvPr>
          <p:cNvSpPr/>
          <p:nvPr/>
        </p:nvSpPr>
        <p:spPr>
          <a:xfrm>
            <a:off x="4349280" y="483271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F7F085-6B19-C038-F615-F3962111825C}"/>
              </a:ext>
            </a:extLst>
          </p:cNvPr>
          <p:cNvSpPr/>
          <p:nvPr/>
        </p:nvSpPr>
        <p:spPr>
          <a:xfrm>
            <a:off x="1235590" y="493829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177371-4698-BF56-EEFB-CBED33DD20AA}"/>
              </a:ext>
            </a:extLst>
          </p:cNvPr>
          <p:cNvSpPr/>
          <p:nvPr/>
        </p:nvSpPr>
        <p:spPr>
          <a:xfrm>
            <a:off x="1967110" y="21320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F42C8B-1EB8-65FF-3114-67BBE083F893}"/>
                  </a:ext>
                </a:extLst>
              </p:cNvPr>
              <p:cNvSpPr txBox="1"/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 dirty="0"/>
                  <a:t>1</a:t>
                </a:r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F42C8B-1EB8-65FF-3114-67BBE083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blipFill>
                <a:blip r:embed="rId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5ADEC2-EA6D-FAD3-4BDD-4AE2EA3C05E1}"/>
                  </a:ext>
                </a:extLst>
              </p:cNvPr>
              <p:cNvSpPr txBox="1"/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/>
                  <a:t>2</a:t>
                </a:r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5ADEC2-EA6D-FAD3-4BDD-4AE2EA3C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5148E0F4-FF36-017A-89B2-0679E7FE3108}"/>
              </a:ext>
            </a:extLst>
          </p:cNvPr>
          <p:cNvSpPr/>
          <p:nvPr/>
        </p:nvSpPr>
        <p:spPr>
          <a:xfrm>
            <a:off x="1967109" y="2098985"/>
            <a:ext cx="387980" cy="661366"/>
          </a:xfrm>
          <a:prstGeom prst="arc">
            <a:avLst>
              <a:gd name="adj1" fmla="val 2214275"/>
              <a:gd name="adj2" fmla="val 70570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/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2BE9F-A68D-D22D-2CB8-8FD23560CB59}"/>
                  </a:ext>
                </a:extLst>
              </p:cNvPr>
              <p:cNvSpPr txBox="1"/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2BE9F-A68D-D22D-2CB8-8FD23560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84A43F6-43D7-6A90-7D7C-14618B021763}"/>
              </a:ext>
            </a:extLst>
          </p:cNvPr>
          <p:cNvSpPr txBox="1">
            <a:spLocks/>
          </p:cNvSpPr>
          <p:nvPr/>
        </p:nvSpPr>
        <p:spPr>
          <a:xfrm>
            <a:off x="192952" y="166561"/>
            <a:ext cx="11806095" cy="160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entury" panose="02040604050505020304" pitchFamily="18" charset="0"/>
              </a:rPr>
              <a:t>Let D</a:t>
            </a:r>
            <a:r>
              <a:rPr lang="en-US" sz="2800" baseline="-25000" dirty="0">
                <a:latin typeface="Century" panose="02040604050505020304" pitchFamily="18" charset="0"/>
              </a:rPr>
              <a:t>1 </a:t>
            </a:r>
            <a:r>
              <a:rPr lang="en-US" sz="2800" dirty="0">
                <a:latin typeface="Century" panose="02040604050505020304" pitchFamily="18" charset="0"/>
              </a:rPr>
              <a:t>and D</a:t>
            </a:r>
            <a:r>
              <a:rPr lang="en-US" sz="2800" baseline="-25000" dirty="0">
                <a:latin typeface="Century" panose="02040604050505020304" pitchFamily="18" charset="0"/>
              </a:rPr>
              <a:t>2</a:t>
            </a:r>
            <a:r>
              <a:rPr lang="en-US" sz="2800" dirty="0">
                <a:latin typeface="Century" panose="02040604050505020304" pitchFamily="18" charset="0"/>
              </a:rPr>
              <a:t> be two defining points at some stage of the algorithm</a:t>
            </a:r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74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50C6E7-62BA-E398-87E7-8CB3BA200F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35018" y="2142232"/>
                <a:ext cx="6280604" cy="1259488"/>
              </a:xfrm>
            </p:spPr>
            <p:txBody>
              <a:bodyPr>
                <a:normAutofit fontScale="9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>
                    <a:latin typeface="Century" panose="02040604050505020304" pitchFamily="18" charset="0"/>
                  </a:rPr>
                  <a:t>The circumradius of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>
                    <a:latin typeface="Century" panose="02040604050505020304" pitchFamily="18" charset="0"/>
                  </a:rPr>
                  <a:t>, can be given as</a:t>
                </a:r>
                <a:br>
                  <a:rPr lang="en-IN" sz="2400">
                    <a:latin typeface="Century" panose="02040604050505020304" pitchFamily="18" charset="0"/>
                  </a:rPr>
                </a:br>
                <a:r>
                  <a:rPr lang="en-IN" sz="2400">
                    <a:latin typeface="Century" panose="02040604050505020304" pitchFamily="18" charset="0"/>
                  </a:rPr>
                  <a:t> </a:t>
                </a:r>
                <a:br>
                  <a:rPr lang="en-IN" sz="2400">
                    <a:latin typeface="Century" panose="020406040505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IN" sz="2400">
                    <a:effectLst/>
                    <a:latin typeface="Century" panose="02040604050505020304" pitchFamily="18" charset="0"/>
                  </a:rPr>
                  <a:t> </a:t>
                </a: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br>
                  <a:rPr lang="en-IN" sz="1800">
                    <a:effectLst/>
                    <a:latin typeface="Century" panose="02040604050505020304" pitchFamily="18" charset="0"/>
                  </a:rPr>
                </a:br>
                <a:endParaRPr lang="en-IN" sz="800">
                  <a:effectLst/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50C6E7-62BA-E398-87E7-8CB3BA200F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35018" y="2142232"/>
                <a:ext cx="6280604" cy="1259488"/>
              </a:xfrm>
              <a:blipFill>
                <a:blip r:embed="rId2"/>
                <a:stretch>
                  <a:fillRect l="-1067" t="-16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13FED41-8D30-BAC9-2BD6-C8F9FB66E651}"/>
              </a:ext>
            </a:extLst>
          </p:cNvPr>
          <p:cNvSpPr/>
          <p:nvPr/>
        </p:nvSpPr>
        <p:spPr>
          <a:xfrm>
            <a:off x="975360" y="2087880"/>
            <a:ext cx="3870960" cy="37338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E9A079-815B-E95F-9280-2EBFDF5754E7}"/>
              </a:ext>
            </a:extLst>
          </p:cNvPr>
          <p:cNvSpPr/>
          <p:nvPr/>
        </p:nvSpPr>
        <p:spPr>
          <a:xfrm>
            <a:off x="1356360" y="3172612"/>
            <a:ext cx="3157556" cy="315755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C557A6-5292-B729-267C-D0C369691020}"/>
              </a:ext>
            </a:extLst>
          </p:cNvPr>
          <p:cNvCxnSpPr>
            <a:cxnSpLocks/>
          </p:cNvCxnSpPr>
          <p:nvPr/>
        </p:nvCxnSpPr>
        <p:spPr>
          <a:xfrm flipV="1">
            <a:off x="1393245" y="4990366"/>
            <a:ext cx="3113690" cy="105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F889-18C0-0817-BEA8-F141BC4CC2CF}"/>
              </a:ext>
            </a:extLst>
          </p:cNvPr>
          <p:cNvCxnSpPr>
            <a:cxnSpLocks/>
          </p:cNvCxnSpPr>
          <p:nvPr/>
        </p:nvCxnSpPr>
        <p:spPr>
          <a:xfrm flipV="1">
            <a:off x="1393245" y="3213627"/>
            <a:ext cx="1859280" cy="188232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D9FDE4-4690-3724-C44C-0C271BA76DCA}"/>
              </a:ext>
            </a:extLst>
          </p:cNvPr>
          <p:cNvCxnSpPr>
            <a:cxnSpLocks/>
          </p:cNvCxnSpPr>
          <p:nvPr/>
        </p:nvCxnSpPr>
        <p:spPr>
          <a:xfrm>
            <a:off x="3252525" y="3225406"/>
            <a:ext cx="1261391" cy="180597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AE94C5-0AF2-103D-F4DD-DEF7DEE72191}"/>
              </a:ext>
            </a:extLst>
          </p:cNvPr>
          <p:cNvCxnSpPr>
            <a:cxnSpLocks/>
          </p:cNvCxnSpPr>
          <p:nvPr/>
        </p:nvCxnSpPr>
        <p:spPr>
          <a:xfrm flipV="1">
            <a:off x="1393245" y="2298497"/>
            <a:ext cx="731520" cy="27692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BF0321-9490-177B-99FA-BD7EBF7D091F}"/>
              </a:ext>
            </a:extLst>
          </p:cNvPr>
          <p:cNvCxnSpPr>
            <a:cxnSpLocks/>
          </p:cNvCxnSpPr>
          <p:nvPr/>
        </p:nvCxnSpPr>
        <p:spPr>
          <a:xfrm>
            <a:off x="2124765" y="2298497"/>
            <a:ext cx="2382170" cy="26918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8C14DC3-7761-F4A1-A077-0C1CF6BDA2C9}"/>
              </a:ext>
            </a:extLst>
          </p:cNvPr>
          <p:cNvSpPr/>
          <p:nvPr/>
        </p:nvSpPr>
        <p:spPr>
          <a:xfrm>
            <a:off x="3094870" y="305597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910363-277E-0BB3-9AA5-7C1A9CC2FF8A}"/>
              </a:ext>
            </a:extLst>
          </p:cNvPr>
          <p:cNvSpPr/>
          <p:nvPr/>
        </p:nvSpPr>
        <p:spPr>
          <a:xfrm>
            <a:off x="4349280" y="483271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F7F085-6B19-C038-F615-F3962111825C}"/>
              </a:ext>
            </a:extLst>
          </p:cNvPr>
          <p:cNvSpPr/>
          <p:nvPr/>
        </p:nvSpPr>
        <p:spPr>
          <a:xfrm>
            <a:off x="1235590" y="493829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177371-4698-BF56-EEFB-CBED33DD20AA}"/>
              </a:ext>
            </a:extLst>
          </p:cNvPr>
          <p:cNvSpPr/>
          <p:nvPr/>
        </p:nvSpPr>
        <p:spPr>
          <a:xfrm>
            <a:off x="1967110" y="2132090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F42C8B-1EB8-65FF-3114-67BBE083F893}"/>
                  </a:ext>
                </a:extLst>
              </p:cNvPr>
              <p:cNvSpPr txBox="1"/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/>
                  <a:t>1</a:t>
                </a:r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F42C8B-1EB8-65FF-3114-67BBE083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1" y="5305676"/>
                <a:ext cx="575540" cy="369332"/>
              </a:xfrm>
              <a:prstGeom prst="rect">
                <a:avLst/>
              </a:prstGeom>
              <a:blipFill>
                <a:blip r:embed="rId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5ADEC2-EA6D-FAD3-4BDD-4AE2EA3C05E1}"/>
                  </a:ext>
                </a:extLst>
              </p:cNvPr>
              <p:cNvSpPr txBox="1"/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-25000"/>
                  <a:t>2</a:t>
                </a:r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5ADEC2-EA6D-FAD3-4BDD-4AE2EA3C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131" y="5143305"/>
                <a:ext cx="526419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5148E0F4-FF36-017A-89B2-0679E7FE3108}"/>
              </a:ext>
            </a:extLst>
          </p:cNvPr>
          <p:cNvSpPr/>
          <p:nvPr/>
        </p:nvSpPr>
        <p:spPr>
          <a:xfrm>
            <a:off x="1967109" y="2098985"/>
            <a:ext cx="387980" cy="661366"/>
          </a:xfrm>
          <a:prstGeom prst="arc">
            <a:avLst>
              <a:gd name="adj1" fmla="val 2214275"/>
              <a:gd name="adj2" fmla="val 70570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/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D008C7-37B9-23C4-3C6C-448F755D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69" y="2795967"/>
                <a:ext cx="541529" cy="276999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E8FE95E2-EFE7-5FAC-8C1F-759ECB96D419}"/>
              </a:ext>
            </a:extLst>
          </p:cNvPr>
          <p:cNvSpPr txBox="1">
            <a:spLocks/>
          </p:cNvSpPr>
          <p:nvPr/>
        </p:nvSpPr>
        <p:spPr>
          <a:xfrm>
            <a:off x="192952" y="166561"/>
            <a:ext cx="11806095" cy="1608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entury" panose="02040604050505020304" pitchFamily="18" charset="0"/>
              </a:rPr>
              <a:t>Let D</a:t>
            </a:r>
            <a:r>
              <a:rPr lang="en-US" sz="2800" baseline="-25000" dirty="0">
                <a:latin typeface="Century" panose="02040604050505020304" pitchFamily="18" charset="0"/>
              </a:rPr>
              <a:t>1 </a:t>
            </a:r>
            <a:r>
              <a:rPr lang="en-US" sz="2800" dirty="0">
                <a:latin typeface="Century" panose="02040604050505020304" pitchFamily="18" charset="0"/>
              </a:rPr>
              <a:t>and D</a:t>
            </a:r>
            <a:r>
              <a:rPr lang="en-US" sz="2800" baseline="-25000" dirty="0">
                <a:latin typeface="Century" panose="02040604050505020304" pitchFamily="18" charset="0"/>
              </a:rPr>
              <a:t>2</a:t>
            </a:r>
            <a:r>
              <a:rPr lang="en-US" sz="2800" dirty="0">
                <a:latin typeface="Century" panose="02040604050505020304" pitchFamily="18" charset="0"/>
              </a:rPr>
              <a:t> be two defining points at some stage of the algorithm</a:t>
            </a:r>
            <a:r>
              <a:rPr lang="en-US" sz="2800" dirty="0">
                <a:solidFill>
                  <a:schemeClr val="accent4"/>
                </a:solidFill>
                <a:latin typeface="Century" panose="020406040505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2BE9F-A68D-D22D-2CB8-8FD23560CB59}"/>
                  </a:ext>
                </a:extLst>
              </p:cNvPr>
              <p:cNvSpPr txBox="1"/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2BE9F-A68D-D22D-2CB8-8FD23560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81" y="1974435"/>
                <a:ext cx="50002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7F43693-924B-B79D-BA04-AE599494570A}"/>
              </a:ext>
            </a:extLst>
          </p:cNvPr>
          <p:cNvSpPr txBox="1"/>
          <p:nvPr/>
        </p:nvSpPr>
        <p:spPr>
          <a:xfrm>
            <a:off x="5135018" y="3644431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>
                <a:effectLst/>
                <a:latin typeface="Century" panose="02040604050505020304" pitchFamily="18" charset="0"/>
              </a:rPr>
              <a:t>If the angle subtended by the chord on the boundary of the circle is least, then radius of the circumcircle is maximum</a:t>
            </a:r>
            <a:r>
              <a:rPr lang="en-IN" sz="2200">
                <a:latin typeface="Century" panose="02040604050505020304" pitchFamily="18" charset="0"/>
              </a:rPr>
              <a:t> as </a:t>
            </a:r>
            <a:r>
              <a:rPr lang="en-IN" sz="2200">
                <a:effectLst/>
                <a:latin typeface="Century" panose="02040604050505020304" pitchFamily="18" charset="0"/>
              </a:rPr>
              <a:t>compared to all other points in the same sector.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8879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722229"/>
                <a:ext cx="62960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Algorithm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22229"/>
                <a:ext cx="6296025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49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163"/>
            <a:ext cx="12405360" cy="65207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300" dirty="0">
                <a:solidFill>
                  <a:srgbClr val="0070C0"/>
                </a:solidFill>
                <a:latin typeface="Monaco" pitchFamily="2" charset="77"/>
              </a:rPr>
              <a:t>Enclosing_Circle_N3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Circle with infinite radius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n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for </a:t>
            </a:r>
            <a:r>
              <a:rPr lang="en-IN" sz="32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 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i+1</a:t>
            </a:r>
            <a:r>
              <a:rPr lang="en-IN" sz="3200" b="0" dirty="0">
                <a:effectLst/>
                <a:latin typeface="Monaco" pitchFamily="2" charset="77"/>
              </a:rPr>
              <a:t> to </a:t>
            </a:r>
            <a:r>
              <a:rPr lang="en-IN" sz="3200" dirty="0">
                <a:solidFill>
                  <a:srgbClr val="0070C0"/>
                </a:solidFill>
                <a:latin typeface="Monaco" pitchFamily="2" charset="77"/>
              </a:rPr>
              <a:t>n</a:t>
            </a:r>
            <a:r>
              <a:rPr lang="en-IN" sz="3200" b="0" dirty="0"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endParaRPr lang="en-IN" sz="32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dirty="0">
                <a:solidFill>
                  <a:srgbClr val="CCCCCC"/>
                </a:solidFill>
                <a:latin typeface="Monaco" pitchFamily="2" charset="77"/>
              </a:rPr>
              <a:t>				</a:t>
            </a:r>
            <a:r>
              <a:rPr lang="en-IN" sz="3200" b="0" dirty="0">
                <a:solidFill>
                  <a:srgbClr val="00B0F0"/>
                </a:solidFill>
                <a:effectLst/>
                <a:latin typeface="Monaco" pitchFamily="2" charset="77"/>
              </a:rPr>
              <a:t>C’</a:t>
            </a:r>
            <a:r>
              <a:rPr lang="en-IN" sz="3200" b="0" dirty="0">
                <a:effectLst/>
                <a:latin typeface="Monaco" pitchFamily="2" charset="77"/>
              </a:rPr>
              <a:t> ← </a:t>
            </a:r>
            <a:r>
              <a:rPr lang="en-IN" sz="3200" b="0" dirty="0">
                <a:solidFill>
                  <a:srgbClr val="0070C0"/>
                </a:solidFill>
                <a:effectLst/>
                <a:latin typeface="Monaco" pitchFamily="2" charset="77"/>
              </a:rPr>
              <a:t>Circle</a:t>
            </a:r>
            <a:r>
              <a:rPr lang="en-IN" sz="3200" b="0" dirty="0">
                <a:effectLst/>
                <a:latin typeface="Monaco" pitchFamily="2" charset="77"/>
              </a:rPr>
              <a:t>(p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, </a:t>
            </a:r>
            <a:r>
              <a:rPr lang="en-IN" sz="3200" dirty="0" err="1">
                <a:latin typeface="Monaco" pitchFamily="2" charset="77"/>
              </a:rPr>
              <a:t>p</a:t>
            </a:r>
            <a:r>
              <a:rPr lang="en-IN" sz="3200" baseline="-25000" dirty="0" err="1">
                <a:latin typeface="Monaco" pitchFamily="2" charset="77"/>
              </a:rPr>
              <a:t>j</a:t>
            </a:r>
            <a:r>
              <a:rPr lang="en-IN" sz="3200" baseline="-25000" dirty="0">
                <a:latin typeface="Monaco" pitchFamily="2" charset="77"/>
              </a:rPr>
              <a:t> </a:t>
            </a:r>
            <a:r>
              <a:rPr lang="en-IN" sz="32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200" dirty="0">
                <a:latin typeface="Monaco" pitchFamily="2" charset="77"/>
              </a:rPr>
              <a:t>			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if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sz="3200" dirty="0" err="1">
                <a:solidFill>
                  <a:srgbClr val="00B0F0"/>
                </a:solidFill>
                <a:latin typeface="Monaco" pitchFamily="2" charset="77"/>
              </a:rPr>
              <a:t>C’.radius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sz="3200" dirty="0">
                <a:latin typeface="Monaco" pitchFamily="2" charset="77"/>
              </a:rPr>
              <a:t>&lt; </a:t>
            </a:r>
            <a:r>
              <a:rPr lang="en-IN" sz="3200" dirty="0" err="1">
                <a:solidFill>
                  <a:srgbClr val="00B0F0"/>
                </a:solidFill>
                <a:latin typeface="Monaco" pitchFamily="2" charset="77"/>
              </a:rPr>
              <a:t>C.radius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sz="3200" dirty="0">
                <a:latin typeface="Monaco" pitchFamily="2" charset="77"/>
              </a:rPr>
              <a:t>and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C’ </a:t>
            </a:r>
            <a:r>
              <a:rPr lang="en-IN" sz="3200" dirty="0">
                <a:latin typeface="Monaco" pitchFamily="2" charset="77"/>
              </a:rPr>
              <a:t>contains all points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3200" dirty="0">
                <a:latin typeface="Monaco" pitchFamily="2" charset="77"/>
              </a:rPr>
              <a:t>					C </a:t>
            </a:r>
            <a:r>
              <a:rPr lang="en-IN" sz="3200" b="0" dirty="0">
                <a:effectLst/>
                <a:latin typeface="Monaco" pitchFamily="2" charset="77"/>
              </a:rPr>
              <a:t>← C’</a:t>
            </a:r>
            <a:endParaRPr lang="en-IN" sz="3200" dirty="0">
              <a:latin typeface="Monaco" pitchFamily="2" charset="77"/>
            </a:endParaRPr>
          </a:p>
          <a:p>
            <a:pPr marL="0" indent="0">
              <a:buNone/>
            </a:pPr>
            <a:endParaRPr lang="en-IN" sz="29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for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dirty="0">
                <a:solidFill>
                  <a:srgbClr val="00B050"/>
                </a:solidFill>
                <a:latin typeface="Monaco" pitchFamily="2" charset="77"/>
              </a:rPr>
              <a:t>i+1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n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C’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sz="2800" baseline="-25000" dirty="0">
                <a:latin typeface="Monaco" pitchFamily="2" charset="77"/>
              </a:rPr>
              <a:t>i</a:t>
            </a:r>
            <a:r>
              <a:rPr lang="en-IN" sz="2800" dirty="0">
                <a:latin typeface="Monaco" pitchFamily="2" charset="77"/>
              </a:rPr>
              <a:t>,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sz="2800" baseline="-25000" dirty="0" err="1">
                <a:latin typeface="Monaco" pitchFamily="2" charset="77"/>
              </a:rPr>
              <a:t>j</a:t>
            </a:r>
            <a:r>
              <a:rPr lang="en-IN" sz="2800" baseline="-25000" dirty="0">
                <a:latin typeface="Monaco" pitchFamily="2" charset="77"/>
              </a:rPr>
              <a:t> </a:t>
            </a:r>
            <a:r>
              <a:rPr lang="en-IN" sz="28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for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k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n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C”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baseline="-25000" dirty="0">
                <a:latin typeface="Monaco" pitchFamily="2" charset="77"/>
              </a:rPr>
              <a:t>i</a:t>
            </a:r>
            <a:r>
              <a:rPr lang="en-IN" sz="2800" dirty="0">
                <a:latin typeface="Monaco" pitchFamily="2" charset="77"/>
              </a:rPr>
              <a:t>,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baseline="-25000" dirty="0">
                <a:latin typeface="Monaco" pitchFamily="2" charset="77"/>
              </a:rPr>
              <a:t> </a:t>
            </a:r>
            <a:r>
              <a:rPr lang="en-IN" sz="2800" dirty="0">
                <a:latin typeface="Monaco" pitchFamily="2" charset="77"/>
              </a:rPr>
              <a:t>, 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dirty="0">
                <a:latin typeface="Monaco" pitchFamily="2" charset="77"/>
              </a:rPr>
              <a:t>	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if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is_acute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(C”) and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C”.radius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&gt;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C’.radius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dirty="0">
                <a:latin typeface="Monaco" pitchFamily="2" charset="77"/>
              </a:rPr>
              <a:t>					C’ </a:t>
            </a:r>
            <a:r>
              <a:rPr lang="en-IN" sz="2800" b="0" dirty="0">
                <a:effectLst/>
                <a:latin typeface="Monaco" pitchFamily="2" charset="77"/>
              </a:rPr>
              <a:t>← C”</a:t>
            </a:r>
          </a:p>
          <a:p>
            <a:pPr marL="0" indent="0">
              <a:buNone/>
            </a:pPr>
            <a:r>
              <a:rPr lang="en-IN" dirty="0">
                <a:latin typeface="Monaco" pitchFamily="2" charset="77"/>
              </a:rPr>
              <a:t>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if</a:t>
            </a:r>
            <a:r>
              <a:rPr lang="en-IN" dirty="0">
                <a:latin typeface="Monaco" pitchFamily="2" charset="77"/>
              </a:rPr>
              <a:t>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C’.radius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&lt; </a:t>
            </a:r>
            <a:r>
              <a:rPr lang="en-IN" dirty="0" err="1">
                <a:solidFill>
                  <a:srgbClr val="00B0F0"/>
                </a:solidFill>
                <a:latin typeface="Monaco" pitchFamily="2" charset="77"/>
              </a:rPr>
              <a:t>C.radius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 </a:t>
            </a:r>
            <a:r>
              <a:rPr lang="en-IN" dirty="0">
                <a:latin typeface="Monaco" pitchFamily="2" charset="77"/>
              </a:rPr>
              <a:t>and </a:t>
            </a:r>
            <a:r>
              <a:rPr lang="en-IN" dirty="0">
                <a:solidFill>
                  <a:srgbClr val="00B0F0"/>
                </a:solidFill>
                <a:latin typeface="Monaco" pitchFamily="2" charset="77"/>
              </a:rPr>
              <a:t>C’ </a:t>
            </a:r>
            <a:r>
              <a:rPr lang="en-IN" dirty="0">
                <a:latin typeface="Monaco" pitchFamily="2" charset="77"/>
              </a:rPr>
              <a:t>contains all points 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dirty="0">
                <a:latin typeface="Monaco" pitchFamily="2" charset="77"/>
              </a:rPr>
              <a:t>				C </a:t>
            </a:r>
            <a:r>
              <a:rPr lang="en-IN" sz="2800" b="0" dirty="0">
                <a:effectLst/>
                <a:latin typeface="Monaco" pitchFamily="2" charset="77"/>
              </a:rPr>
              <a:t>← C’</a:t>
            </a:r>
            <a:r>
              <a:rPr lang="en-IN" dirty="0">
                <a:latin typeface="Monaco" pitchFamily="2" charset="77"/>
              </a:rPr>
              <a:t>			</a:t>
            </a:r>
            <a:r>
              <a:rPr lang="en-IN" b="0" dirty="0">
                <a:effectLst/>
                <a:latin typeface="Monaco" pitchFamily="2" charset="77"/>
              </a:rPr>
              <a:t>			</a:t>
            </a: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4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722229"/>
                <a:ext cx="62960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Algorithm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22229"/>
                <a:ext cx="6296025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53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163"/>
            <a:ext cx="11687175" cy="67008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Enclosing_Circle_N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800" b="0" dirty="0">
                <a:effectLst/>
                <a:latin typeface="Monaco" pitchFamily="2" charset="77"/>
              </a:rPr>
              <a:t>Permute P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 Passing through 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2</a:t>
            </a:r>
            <a:endParaRPr lang="en-IN" sz="2900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←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to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do </a:t>
            </a: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2900" dirty="0">
                <a:latin typeface="Monaco" pitchFamily="2" charset="77"/>
              </a:rPr>
              <a:t>p</a:t>
            </a:r>
            <a:r>
              <a:rPr lang="en-IN" sz="2900" baseline="-25000" dirty="0"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 lies outside </a:t>
            </a:r>
            <a:r>
              <a:rPr lang="en-IN" sz="29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900" dirty="0">
                <a:latin typeface="Monaco" pitchFamily="2" charset="77"/>
              </a:rPr>
              <a:t> 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then   </a:t>
            </a:r>
          </a:p>
          <a:p>
            <a:pPr marL="0" indent="0">
              <a:buNone/>
            </a:pP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900" b="0" dirty="0">
                <a:effectLst/>
                <a:latin typeface="Monaco" pitchFamily="2" charset="77"/>
              </a:rPr>
              <a:t>(p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i</a:t>
            </a:r>
            <a:r>
              <a:rPr lang="en-IN" sz="2900" b="0" dirty="0">
                <a:effectLst/>
                <a:latin typeface="Monaco" pitchFamily="2" charset="77"/>
              </a:rPr>
              <a:t>)                    </a:t>
            </a:r>
          </a:p>
          <a:p>
            <a:pPr marL="0" indent="0">
              <a:buNone/>
            </a:pPr>
            <a:endParaRPr lang="en-IN" sz="29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			for </a:t>
            </a:r>
            <a:r>
              <a:rPr lang="en-IN" sz="29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29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 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if </a:t>
            </a:r>
            <a:r>
              <a:rPr lang="en-IN" sz="2800" dirty="0" err="1"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C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ircle</a:t>
            </a:r>
            <a:r>
              <a:rPr lang="en-IN" sz="2800" b="0" dirty="0">
                <a:effectLst/>
                <a:latin typeface="Monaco" pitchFamily="2" charset="77"/>
              </a:rPr>
              <a:t>(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IN" baseline="-25000" dirty="0">
              <a:latin typeface="Monaco" pitchFamily="2" charset="77"/>
            </a:endParaRPr>
          </a:p>
          <a:p>
            <a:pPr marL="0" indent="0">
              <a:buNone/>
            </a:pPr>
            <a:endParaRPr lang="en-IN" baseline="-25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					</a:t>
            </a:r>
            <a:r>
              <a:rPr lang="en-IN" dirty="0">
                <a:solidFill>
                  <a:srgbClr val="7030A0"/>
                </a:solidFill>
                <a:latin typeface="Monaco" pitchFamily="2" charset="77"/>
              </a:rPr>
              <a:t>for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dirty="0">
                <a:solidFill>
                  <a:srgbClr val="0070C0"/>
                </a:solidFill>
                <a:latin typeface="Monaco" pitchFamily="2" charset="77"/>
              </a:rPr>
              <a:t>k</a:t>
            </a:r>
            <a:r>
              <a:rPr lang="en-IN" dirty="0">
                <a:solidFill>
                  <a:srgbClr val="CCCCCC"/>
                </a:solidFill>
                <a:latin typeface="Monaco" pitchFamily="2" charset="77"/>
              </a:rPr>
              <a:t> </a:t>
            </a:r>
            <a:r>
              <a:rPr lang="en-IN" sz="28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2800" b="0" dirty="0">
                <a:effectLst/>
                <a:latin typeface="Monaco" pitchFamily="2" charset="77"/>
              </a:rPr>
              <a:t> to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  <a:r>
              <a:rPr lang="en-IN" sz="28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  <a:r>
              <a:rPr lang="en-IN" sz="2800" b="0" dirty="0">
                <a:effectLst/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 		if </a:t>
            </a:r>
            <a:r>
              <a:rPr lang="en-IN" sz="2800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dirty="0">
                <a:latin typeface="Monaco" pitchFamily="2" charset="77"/>
              </a:rPr>
              <a:t> lies outside </a:t>
            </a:r>
            <a:r>
              <a:rPr lang="en-IN" sz="2800" dirty="0">
                <a:solidFill>
                  <a:srgbClr val="00B0F0"/>
                </a:solidFill>
                <a:latin typeface="Monaco" pitchFamily="2" charset="77"/>
              </a:rPr>
              <a:t>C</a:t>
            </a:r>
            <a:r>
              <a:rPr lang="en-IN" sz="2800" dirty="0">
                <a:latin typeface="Monaco" pitchFamily="2" charset="77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Monaco" pitchFamily="2" charset="77"/>
              </a:rPr>
              <a:t>then</a:t>
            </a:r>
          </a:p>
          <a:p>
            <a:pPr marL="0" indent="0">
              <a:buNone/>
            </a:pPr>
            <a:r>
              <a:rPr lang="en-IN" sz="2800" b="0" dirty="0">
                <a:effectLst/>
                <a:latin typeface="Monaco" pitchFamily="2" charset="77"/>
              </a:rPr>
              <a:t>							</a:t>
            </a:r>
            <a:r>
              <a:rPr lang="en-IN" sz="28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800" b="0" dirty="0">
                <a:effectLst/>
                <a:latin typeface="Monaco" pitchFamily="2" charset="77"/>
              </a:rPr>
              <a:t> ← </a:t>
            </a:r>
            <a:r>
              <a:rPr lang="en-IN" sz="2800" b="0" dirty="0">
                <a:solidFill>
                  <a:srgbClr val="0070C0"/>
                </a:solidFill>
                <a:effectLst/>
                <a:latin typeface="Monaco" pitchFamily="2" charset="77"/>
              </a:rPr>
              <a:t>Circumcircle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baseline="-25000" dirty="0">
                <a:latin typeface="Monaco" pitchFamily="2" charset="77"/>
              </a:rPr>
              <a:t>k</a:t>
            </a:r>
            <a:r>
              <a:rPr lang="en-IN" sz="2800" b="0" dirty="0">
                <a:effectLst/>
                <a:latin typeface="Monaco" pitchFamily="2" charset="77"/>
              </a:rPr>
              <a:t>, p</a:t>
            </a:r>
            <a:r>
              <a:rPr lang="en-IN" sz="2800" b="0" baseline="-25000" dirty="0">
                <a:effectLst/>
                <a:latin typeface="Monaco" pitchFamily="2" charset="77"/>
              </a:rPr>
              <a:t>i</a:t>
            </a:r>
            <a:r>
              <a:rPr lang="en-IN" sz="2800" b="0" dirty="0">
                <a:effectLst/>
                <a:latin typeface="Monaco" pitchFamily="2" charset="77"/>
              </a:rPr>
              <a:t>, </a:t>
            </a:r>
            <a:r>
              <a:rPr lang="en-IN" sz="2800" b="0" dirty="0" err="1">
                <a:effectLst/>
                <a:latin typeface="Monaco" pitchFamily="2" charset="77"/>
              </a:rPr>
              <a:t>p</a:t>
            </a:r>
            <a:r>
              <a:rPr lang="en-IN" baseline="-25000" dirty="0" err="1">
                <a:latin typeface="Monaco" pitchFamily="2" charset="77"/>
              </a:rPr>
              <a:t>j</a:t>
            </a:r>
            <a:r>
              <a:rPr lang="en-IN" sz="28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7030A0"/>
                </a:solidFill>
                <a:effectLst/>
                <a:latin typeface="Monaco" pitchFamily="2" charset="77"/>
              </a:rPr>
              <a:t>return</a:t>
            </a:r>
            <a:r>
              <a:rPr lang="en-IN" sz="29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2900" b="0" dirty="0">
                <a:effectLst/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9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EB62-9E4B-DD5B-0D6E-1C6C2B85195B}"/>
              </a:ext>
            </a:extLst>
          </p:cNvPr>
          <p:cNvSpPr txBox="1">
            <a:spLocks/>
          </p:cNvSpPr>
          <p:nvPr/>
        </p:nvSpPr>
        <p:spPr>
          <a:xfrm>
            <a:off x="838200" y="2722229"/>
            <a:ext cx="6296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New Notations</a:t>
            </a:r>
          </a:p>
        </p:txBody>
      </p:sp>
    </p:spTree>
    <p:extLst>
      <p:ext uri="{BB962C8B-B14F-4D97-AF65-F5344CB8AC3E}">
        <p14:creationId xmlns:p14="http://schemas.microsoft.com/office/powerpoint/2010/main" val="1367523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New notations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40677-AD7C-ACB8-F2A3-A5DA81B614DD}"/>
              </a:ext>
            </a:extLst>
          </p:cNvPr>
          <p:cNvSpPr txBox="1">
            <a:spLocks/>
          </p:cNvSpPr>
          <p:nvPr/>
        </p:nvSpPr>
        <p:spPr>
          <a:xfrm>
            <a:off x="838200" y="288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6DAEC-D230-A41E-E704-DE9362A12E03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The set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denotes the set of points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67D3D2F-D83B-1860-EB2E-E61D4CA63973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16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E23-B8E3-86F0-20F4-7807F423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383"/>
            <a:ext cx="10515600" cy="1086879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Given 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 in the plane, compute the smallest radius circle enclosing all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n</a:t>
            </a:r>
            <a:r>
              <a:rPr lang="en-US" i="1">
                <a:latin typeface="Century" panose="02040604050505020304" pitchFamily="18" charset="0"/>
              </a:rPr>
              <a:t> </a:t>
            </a:r>
            <a:r>
              <a:rPr lang="en-US">
                <a:latin typeface="Century" panose="02040604050505020304" pitchFamily="18" charset="0"/>
              </a:rPr>
              <a:t>points.</a:t>
            </a:r>
            <a:endParaRPr lang="en-US" i="1">
              <a:latin typeface="Century" panose="020406040505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FCF8E56-55D4-0AB8-CF30-A4DB64923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03344"/>
                <a:ext cx="10515600" cy="10868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Century" panose="02040604050505020304" pitchFamily="18" charset="0"/>
                  </a:rPr>
                  <a:t>The best deterministic algorithm uses complex geometry to give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Century" panose="02040604050505020304" pitchFamily="18" charset="0"/>
                  </a:rPr>
                  <a:t>time complexity.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FCF8E56-55D4-0AB8-CF30-A4DB6492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03344"/>
                <a:ext cx="10515600" cy="1086879"/>
              </a:xfrm>
              <a:prstGeom prst="rect">
                <a:avLst/>
              </a:prstGeom>
              <a:blipFill>
                <a:blip r:embed="rId2"/>
                <a:stretch>
                  <a:fillRect l="-1206" t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408826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</a:rPr>
              <a:t>We present a simple randomized algorithm that matches this time complexity on expectation.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New notations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40677-AD7C-ACB8-F2A3-A5DA81B614DD}"/>
              </a:ext>
            </a:extLst>
          </p:cNvPr>
          <p:cNvSpPr txBox="1">
            <a:spLocks/>
          </p:cNvSpPr>
          <p:nvPr/>
        </p:nvSpPr>
        <p:spPr>
          <a:xfrm>
            <a:off x="838200" y="288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6DAEC-D230-A41E-E704-DE9362A12E03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The set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denotes the set of points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2E222521-1EAE-0777-6791-6BE685CA09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780" y="2670856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A new type of smallest enclosing circle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𝑆𝐸𝐶</m:t>
                    </m:r>
                    <m:r>
                      <a:rPr lang="en-IN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that contains all points of set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passes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2E222521-1EAE-0777-6791-6BE685CA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80" y="2670856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67D3D2F-D83B-1860-EB2E-E61D4CA63973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1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New notations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40677-AD7C-ACB8-F2A3-A5DA81B614DD}"/>
              </a:ext>
            </a:extLst>
          </p:cNvPr>
          <p:cNvSpPr txBox="1">
            <a:spLocks/>
          </p:cNvSpPr>
          <p:nvPr/>
        </p:nvSpPr>
        <p:spPr>
          <a:xfrm>
            <a:off x="838200" y="288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6DAEC-D230-A41E-E704-DE9362A12E03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The set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denotes the set of points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2E222521-1EAE-0777-6791-6BE685CA09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780" y="2670856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A new type of smallest enclosing circle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𝑆𝐸𝐶</m:t>
                    </m:r>
                    <m:r>
                      <a:rPr lang="en-IN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that contains all points of set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passes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2E222521-1EAE-0777-6791-6BE685CA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80" y="2670856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2A77EE5-B834-30FA-0C13-2869653455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780" y="3842392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In a similar manner, smallest enclosing circle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that contains all points of set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passes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2A77EE5-B834-30FA-0C13-286965345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80" y="3842392"/>
                <a:ext cx="10515600" cy="1325563"/>
              </a:xfrm>
              <a:prstGeom prst="rect">
                <a:avLst/>
              </a:prstGeom>
              <a:blipFill>
                <a:blip r:embed="rId4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67D3D2F-D83B-1860-EB2E-E61D4CA63973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9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New notations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40677-AD7C-ACB8-F2A3-A5DA81B614DD}"/>
              </a:ext>
            </a:extLst>
          </p:cNvPr>
          <p:cNvSpPr txBox="1">
            <a:spLocks/>
          </p:cNvSpPr>
          <p:nvPr/>
        </p:nvSpPr>
        <p:spPr>
          <a:xfrm>
            <a:off x="838200" y="288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6DAEC-D230-A41E-E704-DE9362A12E03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The set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denotes the set of points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1361703-D60B-4ED6-E542-B9B437C2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5" y="153751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2E222521-1EAE-0777-6791-6BE685CA09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780" y="2670856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A new type of smallest enclosing circle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𝑆𝐸𝐶</m:t>
                    </m:r>
                    <m:r>
                      <a:rPr lang="en-IN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that contains all points of set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passes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2E222521-1EAE-0777-6791-6BE685CA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80" y="2670856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2A77EE5-B834-30FA-0C13-2869653455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780" y="3842392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In a similar manner, smallest enclosing circle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that contains all points of set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passes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2A77EE5-B834-30FA-0C13-286965345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80" y="3842392"/>
                <a:ext cx="10515600" cy="1325563"/>
              </a:xfrm>
              <a:prstGeom prst="rect">
                <a:avLst/>
              </a:prstGeom>
              <a:blipFill>
                <a:blip r:embed="rId4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67D3D2F-D83B-1860-EB2E-E61D4CA63973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572A432-5A8C-70CA-BA18-1AED1F0779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45" y="5128342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Finally, smallest enclosing circle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that contains all points of set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passes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572A432-5A8C-70CA-BA18-1AED1F077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5" y="5128342"/>
                <a:ext cx="10515600" cy="1325563"/>
              </a:xfrm>
              <a:prstGeom prst="rect">
                <a:avLst/>
              </a:prstGeom>
              <a:blipFill>
                <a:blip r:embed="rId5"/>
                <a:stretch>
                  <a:fillRect l="-724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F893838-0C53-3D0C-A2BE-6AE38358537A}"/>
              </a:ext>
            </a:extLst>
          </p:cNvPr>
          <p:cNvSpPr/>
          <p:nvPr/>
        </p:nvSpPr>
        <p:spPr>
          <a:xfrm>
            <a:off x="11010605" y="63449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043A70-2417-DDE9-8E48-1E50DABB39A2}"/>
              </a:ext>
            </a:extLst>
          </p:cNvPr>
          <p:cNvSpPr/>
          <p:nvPr/>
        </p:nvSpPr>
        <p:spPr>
          <a:xfrm>
            <a:off x="11038188" y="63449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545F44-383F-0273-F322-CD85E2D2BE0F}"/>
              </a:ext>
            </a:extLst>
          </p:cNvPr>
          <p:cNvSpPr/>
          <p:nvPr/>
        </p:nvSpPr>
        <p:spPr>
          <a:xfrm>
            <a:off x="11032672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E45F22-3624-142B-68CF-6A2A87BC3B6A}"/>
              </a:ext>
            </a:extLst>
          </p:cNvPr>
          <p:cNvSpPr/>
          <p:nvPr/>
        </p:nvSpPr>
        <p:spPr>
          <a:xfrm>
            <a:off x="11024039" y="632648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3CFB64-2420-BC7E-04B0-DEF9CF464A61}"/>
              </a:ext>
            </a:extLst>
          </p:cNvPr>
          <p:cNvSpPr/>
          <p:nvPr/>
        </p:nvSpPr>
        <p:spPr>
          <a:xfrm>
            <a:off x="11043704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0C3791-FD31-A8B1-AE17-4F9CF28947C8}"/>
              </a:ext>
            </a:extLst>
          </p:cNvPr>
          <p:cNvSpPr/>
          <p:nvPr/>
        </p:nvSpPr>
        <p:spPr>
          <a:xfrm>
            <a:off x="11034342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8ADA90-72FB-0DD0-B0B3-F40A020763C7}"/>
              </a:ext>
            </a:extLst>
          </p:cNvPr>
          <p:cNvSpPr/>
          <p:nvPr/>
        </p:nvSpPr>
        <p:spPr>
          <a:xfrm>
            <a:off x="11034040" y="63449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7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67D1B08-9DB3-8A44-892A-AF777F361FF1}"/>
              </a:ext>
            </a:extLst>
          </p:cNvPr>
          <p:cNvSpPr/>
          <p:nvPr/>
        </p:nvSpPr>
        <p:spPr>
          <a:xfrm>
            <a:off x="1463040" y="1514024"/>
            <a:ext cx="3653891" cy="37183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784495" y="396596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839202" y="28709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667701" y="400263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4557949" y="210549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2525500" y="26214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4873259" y="1894012"/>
                <a:ext cx="4015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259" y="1894012"/>
                <a:ext cx="401585" cy="43088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1811627" y="293671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627" y="293671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2849595" y="41602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/>
              <p:nvPr/>
            </p:nvSpPr>
            <p:spPr>
              <a:xfrm>
                <a:off x="948687" y="5612387"/>
                <a:ext cx="54380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is the smallest of all the circles passing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enclosing all the points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87" y="5612387"/>
                <a:ext cx="5438027" cy="1200329"/>
              </a:xfrm>
              <a:prstGeom prst="rect">
                <a:avLst/>
              </a:prstGeom>
              <a:blipFill>
                <a:blip r:embed="rId4"/>
                <a:stretch>
                  <a:fillRect l="-1628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552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67D1B08-9DB3-8A44-892A-AF777F361FF1}"/>
              </a:ext>
            </a:extLst>
          </p:cNvPr>
          <p:cNvSpPr/>
          <p:nvPr/>
        </p:nvSpPr>
        <p:spPr>
          <a:xfrm>
            <a:off x="1463040" y="1514024"/>
            <a:ext cx="3653891" cy="37183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784495" y="396596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839202" y="28709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667701" y="400263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4557949" y="210549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2525500" y="26214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4873259" y="1894012"/>
                <a:ext cx="4015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259" y="1894012"/>
                <a:ext cx="401585" cy="430887"/>
              </a:xfrm>
              <a:prstGeom prst="rect">
                <a:avLst/>
              </a:prstGeom>
              <a:blipFill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1811627" y="293671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627" y="293671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2849595" y="41602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/>
              <p:nvPr/>
            </p:nvSpPr>
            <p:spPr>
              <a:xfrm>
                <a:off x="948687" y="5612387"/>
                <a:ext cx="54380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is the smallest of all the circles passing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enclosing all the points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87" y="5612387"/>
                <a:ext cx="5438027" cy="1200329"/>
              </a:xfrm>
              <a:prstGeom prst="rect">
                <a:avLst/>
              </a:prstGeom>
              <a:blipFill>
                <a:blip r:embed="rId4"/>
                <a:stretch>
                  <a:fillRect l="-1628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0A42F5F4-A2D8-CCCB-C02F-CC97385CD2D3}"/>
              </a:ext>
            </a:extLst>
          </p:cNvPr>
          <p:cNvSpPr/>
          <p:nvPr/>
        </p:nvSpPr>
        <p:spPr>
          <a:xfrm>
            <a:off x="8305101" y="2446142"/>
            <a:ext cx="2659953" cy="27068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16B987-E961-C9FA-E200-D379F09E5BF4}"/>
              </a:ext>
            </a:extLst>
          </p:cNvPr>
          <p:cNvSpPr/>
          <p:nvPr/>
        </p:nvSpPr>
        <p:spPr>
          <a:xfrm>
            <a:off x="7262536" y="341608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314EA9-0CD5-13AD-28BA-D25A7A55710E}"/>
              </a:ext>
            </a:extLst>
          </p:cNvPr>
          <p:cNvSpPr/>
          <p:nvPr/>
        </p:nvSpPr>
        <p:spPr>
          <a:xfrm>
            <a:off x="9571057" y="232102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044AF9-A647-9A72-043F-5F883C2FCA3C}"/>
              </a:ext>
            </a:extLst>
          </p:cNvPr>
          <p:cNvSpPr/>
          <p:nvPr/>
        </p:nvSpPr>
        <p:spPr>
          <a:xfrm>
            <a:off x="9319768" y="31664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EAD93C-ECB1-CD8A-FE34-635F54699226}"/>
              </a:ext>
            </a:extLst>
          </p:cNvPr>
          <p:cNvSpPr/>
          <p:nvPr/>
        </p:nvSpPr>
        <p:spPr>
          <a:xfrm>
            <a:off x="8603546" y="264105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7A07CC-59D3-8695-AD46-C0D3FB20A8E8}"/>
              </a:ext>
            </a:extLst>
          </p:cNvPr>
          <p:cNvSpPr/>
          <p:nvPr/>
        </p:nvSpPr>
        <p:spPr>
          <a:xfrm>
            <a:off x="7705048" y="21308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1B3354-5AF8-2566-9B2F-1A241836D635}"/>
              </a:ext>
            </a:extLst>
          </p:cNvPr>
          <p:cNvSpPr/>
          <p:nvPr/>
        </p:nvSpPr>
        <p:spPr>
          <a:xfrm>
            <a:off x="8996568" y="145970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C5076E-EC9C-06F5-9AA4-1F0DB226AF64}"/>
                  </a:ext>
                </a:extLst>
              </p:cNvPr>
              <p:cNvSpPr txBox="1"/>
              <p:nvPr/>
            </p:nvSpPr>
            <p:spPr>
              <a:xfrm>
                <a:off x="8642966" y="2879119"/>
                <a:ext cx="4015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C5076E-EC9C-06F5-9AA4-1F0DB226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66" y="2879119"/>
                <a:ext cx="401585" cy="430887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0FEC4-3FF6-58C4-3499-2D624D927B91}"/>
                  </a:ext>
                </a:extLst>
              </p:cNvPr>
              <p:cNvSpPr txBox="1"/>
              <p:nvPr/>
            </p:nvSpPr>
            <p:spPr>
              <a:xfrm>
                <a:off x="7075071" y="2199921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0FEC4-3FF6-58C4-3499-2D624D927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71" y="2199921"/>
                <a:ext cx="78024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23DCCB77-B371-1B97-2ECF-6EA6393F3AA6}"/>
              </a:ext>
            </a:extLst>
          </p:cNvPr>
          <p:cNvSpPr/>
          <p:nvPr/>
        </p:nvSpPr>
        <p:spPr>
          <a:xfrm>
            <a:off x="8603546" y="373139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22D47-D8C7-9A01-9794-0A7A03559954}"/>
                  </a:ext>
                </a:extLst>
              </p:cNvPr>
              <p:cNvSpPr txBox="1"/>
              <p:nvPr/>
            </p:nvSpPr>
            <p:spPr>
              <a:xfrm>
                <a:off x="7075071" y="5743402"/>
                <a:ext cx="54380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may not exist.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22D47-D8C7-9A01-9794-0A7A0355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71" y="5743402"/>
                <a:ext cx="5438027" cy="461665"/>
              </a:xfrm>
              <a:prstGeom prst="rect">
                <a:avLst/>
              </a:prstGeom>
              <a:blipFill>
                <a:blip r:embed="rId7"/>
                <a:stretch>
                  <a:fillRect l="-46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41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67D1B08-9DB3-8A44-892A-AF777F361FF1}"/>
              </a:ext>
            </a:extLst>
          </p:cNvPr>
          <p:cNvSpPr/>
          <p:nvPr/>
        </p:nvSpPr>
        <p:spPr>
          <a:xfrm>
            <a:off x="1463040" y="1514024"/>
            <a:ext cx="3653891" cy="37183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784495" y="396596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839202" y="28709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667701" y="400263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4557949" y="2140262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2525500" y="26214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4873259" y="1894012"/>
                <a:ext cx="4015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259" y="1894012"/>
                <a:ext cx="401585" cy="43088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1745257" y="2974271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7" y="2974271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2849595" y="41602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E9C06B-AB8A-D173-8B62-A342BB01A0FF}"/>
              </a:ext>
            </a:extLst>
          </p:cNvPr>
          <p:cNvSpPr/>
          <p:nvPr/>
        </p:nvSpPr>
        <p:spPr>
          <a:xfrm>
            <a:off x="4289898" y="4598982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178763-2062-EF02-9356-84AC84D5DAB1}"/>
                  </a:ext>
                </a:extLst>
              </p:cNvPr>
              <p:cNvSpPr txBox="1"/>
              <p:nvPr/>
            </p:nvSpPr>
            <p:spPr>
              <a:xfrm>
                <a:off x="4557949" y="4698848"/>
                <a:ext cx="3816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178763-2062-EF02-9356-84AC84D5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949" y="4698848"/>
                <a:ext cx="3816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6B90A-8FC3-1E97-ACED-5039AEAA77E1}"/>
                  </a:ext>
                </a:extLst>
              </p:cNvPr>
              <p:cNvSpPr txBox="1"/>
              <p:nvPr/>
            </p:nvSpPr>
            <p:spPr>
              <a:xfrm>
                <a:off x="948687" y="5612387"/>
                <a:ext cx="54380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is the smallest of all the circles passing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enclosing all the points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6B90A-8FC3-1E97-ACED-5039AEAA7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87" y="5612387"/>
                <a:ext cx="5438027" cy="1200329"/>
              </a:xfrm>
              <a:prstGeom prst="rect">
                <a:avLst/>
              </a:prstGeom>
              <a:blipFill>
                <a:blip r:embed="rId5"/>
                <a:stretch>
                  <a:fillRect l="-1628" t="-4211" r="-23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ECD4E74E-3DFA-6630-E208-5522AB5CBCB3}"/>
              </a:ext>
            </a:extLst>
          </p:cNvPr>
          <p:cNvSpPr/>
          <p:nvPr/>
        </p:nvSpPr>
        <p:spPr>
          <a:xfrm>
            <a:off x="7649279" y="1962941"/>
            <a:ext cx="2950110" cy="30021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660544-2E67-DA29-3304-9032B2D5DE76}"/>
              </a:ext>
            </a:extLst>
          </p:cNvPr>
          <p:cNvSpPr/>
          <p:nvPr/>
        </p:nvSpPr>
        <p:spPr>
          <a:xfrm>
            <a:off x="6809869" y="31981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ED9063-340F-F5FF-ABF5-DAF0C10BD49F}"/>
              </a:ext>
            </a:extLst>
          </p:cNvPr>
          <p:cNvSpPr/>
          <p:nvPr/>
        </p:nvSpPr>
        <p:spPr>
          <a:xfrm>
            <a:off x="10965834" y="232584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7D403E-6F1C-C869-ED93-BFAF35C814FC}"/>
              </a:ext>
            </a:extLst>
          </p:cNvPr>
          <p:cNvSpPr/>
          <p:nvPr/>
        </p:nvSpPr>
        <p:spPr>
          <a:xfrm>
            <a:off x="10965834" y="426537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ED52C7-67A9-C201-422B-0C46E9CF1E41}"/>
              </a:ext>
            </a:extLst>
          </p:cNvPr>
          <p:cNvSpPr/>
          <p:nvPr/>
        </p:nvSpPr>
        <p:spPr>
          <a:xfrm>
            <a:off x="8966678" y="184616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F73BC6-B412-BC5A-82EA-6BCD378042DD}"/>
              </a:ext>
            </a:extLst>
          </p:cNvPr>
          <p:cNvSpPr/>
          <p:nvPr/>
        </p:nvSpPr>
        <p:spPr>
          <a:xfrm>
            <a:off x="6853934" y="238582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CEC31A-2F14-7407-AEC8-9D4A1D5BD468}"/>
              </a:ext>
            </a:extLst>
          </p:cNvPr>
          <p:cNvSpPr/>
          <p:nvPr/>
        </p:nvSpPr>
        <p:spPr>
          <a:xfrm>
            <a:off x="11047702" y="320535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42F097-BAC8-E39A-F871-6FFCD5694828}"/>
                  </a:ext>
                </a:extLst>
              </p:cNvPr>
              <p:cNvSpPr txBox="1"/>
              <p:nvPr/>
            </p:nvSpPr>
            <p:spPr>
              <a:xfrm>
                <a:off x="9190074" y="1428222"/>
                <a:ext cx="4015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42F097-BAC8-E39A-F871-6FFCD5694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074" y="1428222"/>
                <a:ext cx="401585" cy="430887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339F6ACE-5807-3A6C-FB6A-7ABC5CDABD9D}"/>
              </a:ext>
            </a:extLst>
          </p:cNvPr>
          <p:cNvSpPr/>
          <p:nvPr/>
        </p:nvSpPr>
        <p:spPr>
          <a:xfrm>
            <a:off x="6809869" y="414038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6A7203-00D4-637E-83DB-02635F461A97}"/>
              </a:ext>
            </a:extLst>
          </p:cNvPr>
          <p:cNvSpPr/>
          <p:nvPr/>
        </p:nvSpPr>
        <p:spPr>
          <a:xfrm>
            <a:off x="8966678" y="480746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5BEE56-87A5-A6A4-2A4E-966F53E6C339}"/>
                  </a:ext>
                </a:extLst>
              </p:cNvPr>
              <p:cNvSpPr txBox="1"/>
              <p:nvPr/>
            </p:nvSpPr>
            <p:spPr>
              <a:xfrm>
                <a:off x="9210016" y="5068947"/>
                <a:ext cx="3816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5BEE56-87A5-A6A4-2A4E-966F53E6C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16" y="5068947"/>
                <a:ext cx="38164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FD9A02-0476-1390-A68B-B53E04BD6E2E}"/>
                  </a:ext>
                </a:extLst>
              </p:cNvPr>
              <p:cNvSpPr txBox="1"/>
              <p:nvPr/>
            </p:nvSpPr>
            <p:spPr>
              <a:xfrm>
                <a:off x="7011589" y="5710587"/>
                <a:ext cx="54380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may not exist. 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FD9A02-0476-1390-A68B-B53E04BD6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589" y="5710587"/>
                <a:ext cx="5438027" cy="461665"/>
              </a:xfrm>
              <a:prstGeom prst="rect">
                <a:avLst/>
              </a:prstGeom>
              <a:blipFill>
                <a:blip r:embed="rId8"/>
                <a:stretch>
                  <a:fillRect l="-23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72212F-1599-6A66-D43E-A9212097256A}"/>
                  </a:ext>
                </a:extLst>
              </p:cNvPr>
              <p:cNvSpPr txBox="1"/>
              <p:nvPr/>
            </p:nvSpPr>
            <p:spPr>
              <a:xfrm>
                <a:off x="7371664" y="1863233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72212F-1599-6A66-D43E-A92120972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664" y="1863233"/>
                <a:ext cx="78024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481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67D1B08-9DB3-8A44-892A-AF777F361FF1}"/>
              </a:ext>
            </a:extLst>
          </p:cNvPr>
          <p:cNvSpPr/>
          <p:nvPr/>
        </p:nvSpPr>
        <p:spPr>
          <a:xfrm>
            <a:off x="1463040" y="1514024"/>
            <a:ext cx="3653891" cy="37183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784495" y="396596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839202" y="28709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667701" y="400263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4557949" y="2140262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2525500" y="26214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4873259" y="1894012"/>
                <a:ext cx="4015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259" y="1894012"/>
                <a:ext cx="401585" cy="43088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1745257" y="2974271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7" y="2974271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2849595" y="41602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E9C06B-AB8A-D173-8B62-A342BB01A0FF}"/>
              </a:ext>
            </a:extLst>
          </p:cNvPr>
          <p:cNvSpPr/>
          <p:nvPr/>
        </p:nvSpPr>
        <p:spPr>
          <a:xfrm>
            <a:off x="4289898" y="4598982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178763-2062-EF02-9356-84AC84D5DAB1}"/>
                  </a:ext>
                </a:extLst>
              </p:cNvPr>
              <p:cNvSpPr txBox="1"/>
              <p:nvPr/>
            </p:nvSpPr>
            <p:spPr>
              <a:xfrm>
                <a:off x="4557949" y="4698848"/>
                <a:ext cx="3816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178763-2062-EF02-9356-84AC84D5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949" y="4698848"/>
                <a:ext cx="3816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912F738-1043-0FA7-EF13-D71D6EC5C959}"/>
              </a:ext>
            </a:extLst>
          </p:cNvPr>
          <p:cNvSpPr/>
          <p:nvPr/>
        </p:nvSpPr>
        <p:spPr>
          <a:xfrm>
            <a:off x="1843116" y="454119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43BDD-5EF9-E843-4272-9738964846C1}"/>
                  </a:ext>
                </a:extLst>
              </p:cNvPr>
              <p:cNvSpPr txBox="1"/>
              <p:nvPr/>
            </p:nvSpPr>
            <p:spPr>
              <a:xfrm>
                <a:off x="1463040" y="4685531"/>
                <a:ext cx="3763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43BDD-5EF9-E843-4272-973896484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4685531"/>
                <a:ext cx="3763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1172C-1DB2-1C45-3C38-D48F58651478}"/>
                  </a:ext>
                </a:extLst>
              </p:cNvPr>
              <p:cNvSpPr txBox="1"/>
              <p:nvPr/>
            </p:nvSpPr>
            <p:spPr>
              <a:xfrm>
                <a:off x="948687" y="5612387"/>
                <a:ext cx="54380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is the smallest of all the circles passing through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enclosing all the points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61172C-1DB2-1C45-3C38-D48F58651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87" y="5612387"/>
                <a:ext cx="5438027" cy="1200329"/>
              </a:xfrm>
              <a:prstGeom prst="rect">
                <a:avLst/>
              </a:prstGeom>
              <a:blipFill>
                <a:blip r:embed="rId6"/>
                <a:stretch>
                  <a:fillRect l="-1628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CFC77F5-E0E0-D5F4-0417-6FE7990A63EF}"/>
              </a:ext>
            </a:extLst>
          </p:cNvPr>
          <p:cNvSpPr/>
          <p:nvPr/>
        </p:nvSpPr>
        <p:spPr>
          <a:xfrm>
            <a:off x="7916112" y="1932114"/>
            <a:ext cx="3142168" cy="31976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80C5E0-9B04-50F0-289C-4CA35E7B45F5}"/>
              </a:ext>
            </a:extLst>
          </p:cNvPr>
          <p:cNvSpPr/>
          <p:nvPr/>
        </p:nvSpPr>
        <p:spPr>
          <a:xfrm>
            <a:off x="8439658" y="319645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8AC02E-ACC3-157A-FEC5-7AD66B26E8AB}"/>
              </a:ext>
            </a:extLst>
          </p:cNvPr>
          <p:cNvSpPr/>
          <p:nvPr/>
        </p:nvSpPr>
        <p:spPr>
          <a:xfrm>
            <a:off x="7339029" y="335410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EB5820-E362-55BA-0D45-6AD25A3BBD40}"/>
              </a:ext>
            </a:extLst>
          </p:cNvPr>
          <p:cNvSpPr/>
          <p:nvPr/>
        </p:nvSpPr>
        <p:spPr>
          <a:xfrm>
            <a:off x="10149335" y="328487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E37E54-DA45-67AB-19A6-DC53C121C842}"/>
              </a:ext>
            </a:extLst>
          </p:cNvPr>
          <p:cNvSpPr/>
          <p:nvPr/>
        </p:nvSpPr>
        <p:spPr>
          <a:xfrm>
            <a:off x="9329541" y="182001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4379DE-70E1-2EFB-9334-45CEE6BBF9ED}"/>
              </a:ext>
            </a:extLst>
          </p:cNvPr>
          <p:cNvSpPr/>
          <p:nvPr/>
        </p:nvSpPr>
        <p:spPr>
          <a:xfrm>
            <a:off x="7625606" y="242811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BCF2E5-2BE6-41CB-75E0-F8A6E4C1C414}"/>
              </a:ext>
            </a:extLst>
          </p:cNvPr>
          <p:cNvSpPr/>
          <p:nvPr/>
        </p:nvSpPr>
        <p:spPr>
          <a:xfrm>
            <a:off x="9320999" y="248553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C78260-9DCD-E9F3-D423-8BE1C0AFE309}"/>
                  </a:ext>
                </a:extLst>
              </p:cNvPr>
              <p:cNvSpPr txBox="1"/>
              <p:nvPr/>
            </p:nvSpPr>
            <p:spPr>
              <a:xfrm>
                <a:off x="9487196" y="1335270"/>
                <a:ext cx="4015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C78260-9DCD-E9F3-D423-8BE1C0AF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196" y="1335270"/>
                <a:ext cx="401585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BC38E7-9760-CF54-0AF1-779D8911D10B}"/>
                  </a:ext>
                </a:extLst>
              </p:cNvPr>
              <p:cNvSpPr txBox="1"/>
              <p:nvPr/>
            </p:nvSpPr>
            <p:spPr>
              <a:xfrm>
                <a:off x="7135869" y="1927939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BC38E7-9760-CF54-0AF1-779D8911D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869" y="1927939"/>
                <a:ext cx="78024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C66AE0A6-189F-2C34-FA2B-1B7FFFA20C83}"/>
              </a:ext>
            </a:extLst>
          </p:cNvPr>
          <p:cNvSpPr/>
          <p:nvPr/>
        </p:nvSpPr>
        <p:spPr>
          <a:xfrm>
            <a:off x="9294230" y="397049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42758A-1501-98A1-4D68-95227D8669CC}"/>
              </a:ext>
            </a:extLst>
          </p:cNvPr>
          <p:cNvSpPr/>
          <p:nvPr/>
        </p:nvSpPr>
        <p:spPr>
          <a:xfrm>
            <a:off x="10607583" y="4285802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C4999F-161D-091B-4DB8-9F9E1FD6D020}"/>
                  </a:ext>
                </a:extLst>
              </p:cNvPr>
              <p:cNvSpPr txBox="1"/>
              <p:nvPr/>
            </p:nvSpPr>
            <p:spPr>
              <a:xfrm>
                <a:off x="10867458" y="4469008"/>
                <a:ext cx="3816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C4999F-161D-091B-4DB8-9F9E1FD6D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458" y="4469008"/>
                <a:ext cx="38164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F6CFA3BE-B487-6EF7-FBF5-3B8A2346FFF0}"/>
              </a:ext>
            </a:extLst>
          </p:cNvPr>
          <p:cNvSpPr/>
          <p:nvPr/>
        </p:nvSpPr>
        <p:spPr>
          <a:xfrm>
            <a:off x="8296187" y="44385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669C64-8863-FDEA-2005-0176939D6621}"/>
                  </a:ext>
                </a:extLst>
              </p:cNvPr>
              <p:cNvSpPr txBox="1"/>
              <p:nvPr/>
            </p:nvSpPr>
            <p:spPr>
              <a:xfrm>
                <a:off x="7919802" y="4510900"/>
                <a:ext cx="3763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669C64-8863-FDEA-2005-0176939D6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802" y="4510900"/>
                <a:ext cx="37638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79BBA4-AB0F-FDA0-AB35-1B6914DCE5C6}"/>
                  </a:ext>
                </a:extLst>
              </p:cNvPr>
              <p:cNvSpPr txBox="1"/>
              <p:nvPr/>
            </p:nvSpPr>
            <p:spPr>
              <a:xfrm>
                <a:off x="7011589" y="5710587"/>
                <a:ext cx="54380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may not exist. 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79BBA4-AB0F-FDA0-AB35-1B6914DCE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589" y="5710587"/>
                <a:ext cx="5438027" cy="461665"/>
              </a:xfrm>
              <a:prstGeom prst="rect">
                <a:avLst/>
              </a:prstGeom>
              <a:blipFill>
                <a:blip r:embed="rId11"/>
                <a:stretch>
                  <a:fillRect l="-233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722229"/>
                <a:ext cx="11003280" cy="16973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b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Randomized Incremental Algorithm for </a:t>
                </a:r>
                <a:r>
                  <a:rPr lang="en-US" b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time complexity.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D5EB62-9E4B-DD5B-0D6E-1C6C2B85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22229"/>
                <a:ext cx="11003280" cy="1697371"/>
              </a:xfrm>
              <a:prstGeom prst="rect">
                <a:avLst/>
              </a:prstGeom>
              <a:blipFill>
                <a:blip r:embed="rId2"/>
                <a:stretch>
                  <a:fillRect l="-2271"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62AA6CF-683E-A0E7-110A-DD817A8E3144}"/>
              </a:ext>
            </a:extLst>
          </p:cNvPr>
          <p:cNvSpPr/>
          <p:nvPr/>
        </p:nvSpPr>
        <p:spPr>
          <a:xfrm>
            <a:off x="265555" y="82489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A9879F-6064-5104-6896-7B5722429428}"/>
              </a:ext>
            </a:extLst>
          </p:cNvPr>
          <p:cNvSpPr/>
          <p:nvPr/>
        </p:nvSpPr>
        <p:spPr>
          <a:xfrm>
            <a:off x="265555" y="82273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BEDE00-D334-A6F9-8663-A488F85F6FB9}"/>
              </a:ext>
            </a:extLst>
          </p:cNvPr>
          <p:cNvSpPr/>
          <p:nvPr/>
        </p:nvSpPr>
        <p:spPr>
          <a:xfrm>
            <a:off x="265555" y="8247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07C28-BF26-FF94-3F99-800125C444FD}"/>
              </a:ext>
            </a:extLst>
          </p:cNvPr>
          <p:cNvSpPr/>
          <p:nvPr/>
        </p:nvSpPr>
        <p:spPr>
          <a:xfrm>
            <a:off x="265555" y="82273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1019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7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blipFill>
                <a:blip r:embed="rId2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/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Century" panose="02040604050505020304" pitchFamily="18" charset="0"/>
                  </a:rPr>
                  <a:t>P is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points. C is the smallest Enclosing Circle of this set of points. We are looking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blipFill>
                <a:blip r:embed="rId4"/>
                <a:stretch>
                  <a:fillRect l="-1661" t="-3448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EFC986B4-9EBA-38F8-F514-A1904557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2FA06D-FF37-376B-F0A0-D2F368A32F85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6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blipFill>
                <a:blip r:embed="rId2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40BC0-3205-565E-0AC6-DC74AF0A5EAC}"/>
              </a:ext>
            </a:extLst>
          </p:cNvPr>
          <p:cNvSpPr txBox="1"/>
          <p:nvPr/>
        </p:nvSpPr>
        <p:spPr>
          <a:xfrm>
            <a:off x="5953361" y="3789282"/>
            <a:ext cx="528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If the point lies inside. The smallest enclosing circle remains the same.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/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Century" panose="02040604050505020304" pitchFamily="18" charset="0"/>
                  </a:rPr>
                  <a:t>P is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points. C is the smallest Enclosing Circle of this set of points. We are looking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blipFill>
                <a:blip r:embed="rId4"/>
                <a:stretch>
                  <a:fillRect l="-1661" t="-3448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68C9BCCE-4751-F3DB-FF1C-EFF11FD0B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A62AFD-141D-AC9E-ACA5-BB139F617D1F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9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The following ideas are helpful to present a brute-force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>
                    <a:latin typeface="Century" panose="02040604050505020304" pitchFamily="18" charset="0"/>
                  </a:rPr>
                  <a:t>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EAEE3-26FA-A674-0B4A-3BF73F60A5C3}"/>
              </a:ext>
            </a:extLst>
          </p:cNvPr>
          <p:cNvSpPr txBox="1">
            <a:spLocks/>
          </p:cNvSpPr>
          <p:nvPr/>
        </p:nvSpPr>
        <p:spPr>
          <a:xfrm>
            <a:off x="838200" y="321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Towards an O(n</a:t>
            </a:r>
            <a:r>
              <a:rPr lang="en-US" baseline="30000" dirty="0">
                <a:solidFill>
                  <a:schemeClr val="accent4"/>
                </a:solidFill>
              </a:rPr>
              <a:t>4</a:t>
            </a:r>
            <a:r>
              <a:rPr lang="en-US" dirty="0">
                <a:solidFill>
                  <a:schemeClr val="accent4"/>
                </a:solidFill>
              </a:rPr>
              <a:t>) algorithm</a:t>
            </a:r>
          </a:p>
        </p:txBody>
      </p:sp>
    </p:spTree>
    <p:extLst>
      <p:ext uri="{BB962C8B-B14F-4D97-AF65-F5344CB8AC3E}">
        <p14:creationId xmlns:p14="http://schemas.microsoft.com/office/powerpoint/2010/main" val="415967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blipFill>
                <a:blip r:embed="rId2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40BC0-3205-565E-0AC6-DC74AF0A5EAC}"/>
              </a:ext>
            </a:extLst>
          </p:cNvPr>
          <p:cNvSpPr txBox="1"/>
          <p:nvPr/>
        </p:nvSpPr>
        <p:spPr>
          <a:xfrm>
            <a:off x="5953361" y="3789282"/>
            <a:ext cx="528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entury" panose="02040604050505020304" pitchFamily="18" charset="0"/>
              </a:rPr>
              <a:t>If the point lies inside. The smallest enclosing circle remains the same.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F7771D-0660-7E6C-5330-164C573C4E72}"/>
                  </a:ext>
                </a:extLst>
              </p:cNvPr>
              <p:cNvSpPr txBox="1"/>
              <p:nvPr/>
            </p:nvSpPr>
            <p:spPr>
              <a:xfrm>
                <a:off x="5979671" y="4909468"/>
                <a:ext cx="52843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Century" panose="02040604050505020304" pitchFamily="18" charset="0"/>
                  </a:rPr>
                  <a:t>If it is outside, rebuild C for the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F7771D-0660-7E6C-5330-164C573C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1" y="4909468"/>
                <a:ext cx="5284362" cy="830997"/>
              </a:xfrm>
              <a:prstGeom prst="rect">
                <a:avLst/>
              </a:prstGeom>
              <a:blipFill>
                <a:blip r:embed="rId4"/>
                <a:stretch>
                  <a:fillRect l="-1845" t="-5839" b="-5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/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Century" panose="02040604050505020304" pitchFamily="18" charset="0"/>
                  </a:rPr>
                  <a:t>P is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points. C is the smallest Enclosing Circle of this set of points. We are looking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>
                    <a:latin typeface="Century" panose="02040604050505020304" pitchFamily="18" charset="0"/>
                  </a:rPr>
                  <a:t> point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904F9F-F7E1-4BE8-E5A8-4DCB7265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61" y="2221987"/>
                <a:ext cx="5871570" cy="1231940"/>
              </a:xfrm>
              <a:prstGeom prst="rect">
                <a:avLst/>
              </a:prstGeom>
              <a:blipFill>
                <a:blip r:embed="rId5"/>
                <a:stretch>
                  <a:fillRect l="-1661" t="-3448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D0A1151D-198F-18BE-4351-3318B75D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4DA628A-D8EA-886E-EB05-7D9C8DEBEFEA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0" y="1781176"/>
            <a:ext cx="8641080" cy="4460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dirty="0" err="1">
                <a:solidFill>
                  <a:srgbClr val="0070C0"/>
                </a:solidFill>
                <a:latin typeface="Monaco" pitchFamily="2" charset="77"/>
              </a:rPr>
              <a:t>Enclosing_Circle_N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]){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Permute P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Circle</a:t>
            </a:r>
            <a:r>
              <a:rPr lang="en-IN" sz="3200" b="0" dirty="0">
                <a:effectLst/>
                <a:latin typeface="Monaco" pitchFamily="2" charset="77"/>
              </a:rPr>
              <a:t>(p</a:t>
            </a:r>
            <a:r>
              <a:rPr lang="en-IN" sz="3200" b="0" baseline="-25000" dirty="0">
                <a:effectLst/>
                <a:latin typeface="Monaco" pitchFamily="2" charset="77"/>
              </a:rPr>
              <a:t>1</a:t>
            </a:r>
            <a:r>
              <a:rPr lang="en-IN" sz="3200" dirty="0">
                <a:latin typeface="Monaco" pitchFamily="2" charset="77"/>
              </a:rPr>
              <a:t>, p</a:t>
            </a:r>
            <a:r>
              <a:rPr lang="en-IN" sz="3200" baseline="-25000" dirty="0">
                <a:latin typeface="Monaco" pitchFamily="2" charset="77"/>
              </a:rPr>
              <a:t>2</a:t>
            </a:r>
            <a:r>
              <a:rPr lang="en-IN" sz="32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n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>
                <a:latin typeface="Monaco" pitchFamily="2" charset="77"/>
              </a:rPr>
              <a:t>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Update</a:t>
            </a:r>
            <a:r>
              <a:rPr lang="en-IN" sz="3200" dirty="0">
                <a:solidFill>
                  <a:schemeClr val="accent4"/>
                </a:solidFill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</a:p>
          <a:p>
            <a:pPr marL="0" indent="0">
              <a:buNone/>
            </a:pP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2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FF4501-6B08-E371-238E-336D315C0308}"/>
              </a:ext>
            </a:extLst>
          </p:cNvPr>
          <p:cNvSpPr txBox="1">
            <a:spLocks/>
          </p:cNvSpPr>
          <p:nvPr/>
        </p:nvSpPr>
        <p:spPr>
          <a:xfrm>
            <a:off x="838199" y="3085844"/>
            <a:ext cx="10738757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accent4"/>
                </a:solidFill>
                <a:latin typeface="Century" panose="02040604050505020304" pitchFamily="18" charset="0"/>
              </a:rPr>
              <a:t>First Defining Point.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05345-83C9-ECE8-8ED7-699363D12AD0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AA9C8-B524-518E-AF42-B3D541F5FFCA}"/>
              </a:ext>
            </a:extLst>
          </p:cNvPr>
          <p:cNvSpPr/>
          <p:nvPr/>
        </p:nvSpPr>
        <p:spPr>
          <a:xfrm>
            <a:off x="265555" y="8245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First defining point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40677-AD7C-ACB8-F2A3-A5DA81B614DD}"/>
              </a:ext>
            </a:extLst>
          </p:cNvPr>
          <p:cNvSpPr txBox="1">
            <a:spLocks/>
          </p:cNvSpPr>
          <p:nvPr/>
        </p:nvSpPr>
        <p:spPr>
          <a:xfrm>
            <a:off x="838200" y="288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26DAEC-D230-A41E-E704-DE9362A12E03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7D3D2F-D83B-1860-EB2E-E61D4CA63973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CC9551-10A3-C4B9-E5A7-5FDA272B13BA}"/>
              </a:ext>
            </a:extLst>
          </p:cNvPr>
          <p:cNvSpPr/>
          <p:nvPr/>
        </p:nvSpPr>
        <p:spPr>
          <a:xfrm>
            <a:off x="1014468" y="2033624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E35E39-755E-0766-F5DC-6941812E7781}"/>
              </a:ext>
            </a:extLst>
          </p:cNvPr>
          <p:cNvSpPr/>
          <p:nvPr/>
        </p:nvSpPr>
        <p:spPr>
          <a:xfrm>
            <a:off x="2713203" y="1967834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3D9331-015D-8472-4DCF-79F7334A742F}"/>
              </a:ext>
            </a:extLst>
          </p:cNvPr>
          <p:cNvSpPr/>
          <p:nvPr/>
        </p:nvSpPr>
        <p:spPr>
          <a:xfrm>
            <a:off x="1345777" y="404766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7FE93D-ECBF-C8B2-6B53-F02CC65904C3}"/>
              </a:ext>
            </a:extLst>
          </p:cNvPr>
          <p:cNvSpPr/>
          <p:nvPr/>
        </p:nvSpPr>
        <p:spPr>
          <a:xfrm>
            <a:off x="4052599" y="28829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36A605-FCBF-C566-E5B0-93F462299203}"/>
              </a:ext>
            </a:extLst>
          </p:cNvPr>
          <p:cNvSpPr/>
          <p:nvPr/>
        </p:nvSpPr>
        <p:spPr>
          <a:xfrm>
            <a:off x="3872200" y="519493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929D2A-A4D9-5B1E-E448-231F64DC71C2}"/>
              </a:ext>
            </a:extLst>
          </p:cNvPr>
          <p:cNvSpPr/>
          <p:nvPr/>
        </p:nvSpPr>
        <p:spPr>
          <a:xfrm>
            <a:off x="5397402" y="187596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C59219-4361-6031-A6D9-3AF0697DA0EB}"/>
              </a:ext>
            </a:extLst>
          </p:cNvPr>
          <p:cNvSpPr/>
          <p:nvPr/>
        </p:nvSpPr>
        <p:spPr>
          <a:xfrm>
            <a:off x="5149238" y="3614281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4FFCBB-DB98-B84F-B043-BF61BD1A86D1}"/>
              </a:ext>
            </a:extLst>
          </p:cNvPr>
          <p:cNvSpPr/>
          <p:nvPr/>
        </p:nvSpPr>
        <p:spPr>
          <a:xfrm>
            <a:off x="2870858" y="617756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A88AF-7B2D-B3BD-4056-CE4310786C58}"/>
              </a:ext>
            </a:extLst>
          </p:cNvPr>
          <p:cNvSpPr/>
          <p:nvPr/>
        </p:nvSpPr>
        <p:spPr>
          <a:xfrm>
            <a:off x="1741818" y="266629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704F8B-9443-2763-F9E0-690888681F55}"/>
              </a:ext>
            </a:extLst>
          </p:cNvPr>
          <p:cNvSpPr/>
          <p:nvPr/>
        </p:nvSpPr>
        <p:spPr>
          <a:xfrm>
            <a:off x="2888579" y="364930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24D66E-B468-F2E7-4B0E-59A327132DCC}"/>
                  </a:ext>
                </a:extLst>
              </p:cNvPr>
              <p:cNvSpPr txBox="1"/>
              <p:nvPr/>
            </p:nvSpPr>
            <p:spPr>
              <a:xfrm>
                <a:off x="5066987" y="2056618"/>
                <a:ext cx="47981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24D66E-B468-F2E7-4B0E-59A327132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87" y="2056618"/>
                <a:ext cx="479811" cy="430887"/>
              </a:xfrm>
              <a:prstGeom prst="rect">
                <a:avLst/>
              </a:prstGeom>
              <a:blipFill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0F232A-5994-233E-6080-0DFA918C8FBB}"/>
                  </a:ext>
                </a:extLst>
              </p:cNvPr>
              <p:cNvSpPr txBox="1"/>
              <p:nvPr/>
            </p:nvSpPr>
            <p:spPr>
              <a:xfrm>
                <a:off x="580865" y="2236171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0F232A-5994-233E-6080-0DFA918C8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5" y="2236171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029433B-157F-70ED-7229-D3E81BA36A56}"/>
              </a:ext>
            </a:extLst>
          </p:cNvPr>
          <p:cNvSpPr/>
          <p:nvPr/>
        </p:nvSpPr>
        <p:spPr>
          <a:xfrm>
            <a:off x="1854083" y="551024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6257DF-F788-50FF-8004-E410B948F68A}"/>
                  </a:ext>
                </a:extLst>
              </p:cNvPr>
              <p:cNvSpPr txBox="1"/>
              <p:nvPr/>
            </p:nvSpPr>
            <p:spPr>
              <a:xfrm>
                <a:off x="6476484" y="2570372"/>
                <a:ext cx="5438027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is a point that lies outside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>
                    <a:latin typeface="Century" panose="02040604050505020304" pitchFamily="18" charset="0"/>
                  </a:rPr>
                  <a:t>  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6257DF-F788-50FF-8004-E410B948F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84" y="2570372"/>
                <a:ext cx="5438027" cy="822469"/>
              </a:xfrm>
              <a:prstGeom prst="rect">
                <a:avLst/>
              </a:prstGeom>
              <a:blipFill>
                <a:blip r:embed="rId4"/>
                <a:stretch>
                  <a:fillRect l="-233" t="-6061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4A6EC1-24CB-5F9B-629C-087977F4ABA1}"/>
                  </a:ext>
                </a:extLst>
              </p:cNvPr>
              <p:cNvSpPr txBox="1"/>
              <p:nvPr/>
            </p:nvSpPr>
            <p:spPr>
              <a:xfrm>
                <a:off x="6476484" y="4072082"/>
                <a:ext cx="54380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special? 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4A6EC1-24CB-5F9B-629C-087977F4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84" y="4072082"/>
                <a:ext cx="5438027" cy="461665"/>
              </a:xfrm>
              <a:prstGeom prst="rect">
                <a:avLst/>
              </a:prstGeom>
              <a:blipFill>
                <a:blip r:embed="rId5"/>
                <a:stretch>
                  <a:fillRect l="-163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491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1140953" y="1786787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953" y="1786787"/>
                <a:ext cx="780243" cy="492443"/>
              </a:xfrm>
              <a:prstGeom prst="rect">
                <a:avLst/>
              </a:prstGeom>
              <a:blipFill>
                <a:blip r:embed="rId2"/>
                <a:stretch>
                  <a:fillRect l="-158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/>
              <p:nvPr/>
            </p:nvSpPr>
            <p:spPr>
              <a:xfrm>
                <a:off x="6667210" y="1246574"/>
                <a:ext cx="5438027" cy="193899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Consider 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any subset S </a:t>
                </a:r>
                <a:r>
                  <a:rPr lang="en-IN" sz="2400" dirty="0">
                    <a:latin typeface="Century" panose="02040604050505020304" pitchFamily="18" charset="0"/>
                  </a:rPr>
                  <a:t>of points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 there exists a circle passing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enclosing that subset of points. We will call this circle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IN" sz="2400" dirty="0">
                  <a:solidFill>
                    <a:schemeClr val="accent5">
                      <a:lumMod val="75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 useBgFill="1"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10" y="1246574"/>
                <a:ext cx="5438027" cy="1938992"/>
              </a:xfrm>
              <a:prstGeom prst="rect">
                <a:avLst/>
              </a:prstGeom>
              <a:blipFill>
                <a:blip r:embed="rId3"/>
                <a:stretch>
                  <a:fillRect l="-1865" t="-1935" r="-1632" b="-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F56FF8A-7C13-3471-BA8C-064C30678B5B}"/>
              </a:ext>
            </a:extLst>
          </p:cNvPr>
          <p:cNvSpPr/>
          <p:nvPr/>
        </p:nvSpPr>
        <p:spPr>
          <a:xfrm>
            <a:off x="541955" y="759096"/>
            <a:ext cx="5591605" cy="5591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0E472-267F-7D75-8530-D65099FB03BB}"/>
                  </a:ext>
                </a:extLst>
              </p:cNvPr>
              <p:cNvSpPr txBox="1"/>
              <p:nvPr/>
            </p:nvSpPr>
            <p:spPr>
              <a:xfrm>
                <a:off x="5033852" y="1848343"/>
                <a:ext cx="47981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0E472-267F-7D75-8530-D65099FB0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52" y="1848343"/>
                <a:ext cx="479811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A7B8C2-99E4-02D8-F2F4-B0464E7B2309}"/>
                  </a:ext>
                </a:extLst>
              </p:cNvPr>
              <p:cNvSpPr txBox="1"/>
              <p:nvPr/>
            </p:nvSpPr>
            <p:spPr>
              <a:xfrm>
                <a:off x="6667209" y="4020043"/>
                <a:ext cx="54380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There must also exist a circle such that it will be the smallest among all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for the set 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S</a:t>
                </a:r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A7B8C2-99E4-02D8-F2F4-B0464E7B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09" y="4020043"/>
                <a:ext cx="5438027" cy="1200329"/>
              </a:xfrm>
              <a:prstGeom prst="rect">
                <a:avLst/>
              </a:prstGeom>
              <a:blipFill>
                <a:blip r:embed="rId5"/>
                <a:stretch>
                  <a:fillRect l="-1865" t="-4211" r="-186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62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635955E-F928-5A93-CD5D-FB9B536B7CAA}"/>
              </a:ext>
            </a:extLst>
          </p:cNvPr>
          <p:cNvSpPr/>
          <p:nvPr/>
        </p:nvSpPr>
        <p:spPr>
          <a:xfrm>
            <a:off x="2374961" y="3009145"/>
            <a:ext cx="3548320" cy="35846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2"/>
                <a:stretch>
                  <a:fillRect l="-3226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559C-EDC6-BB3F-9470-DBA68769E796}"/>
                  </a:ext>
                </a:extLst>
              </p:cNvPr>
              <p:cNvSpPr txBox="1"/>
              <p:nvPr/>
            </p:nvSpPr>
            <p:spPr>
              <a:xfrm>
                <a:off x="5033852" y="1848343"/>
                <a:ext cx="47981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559C-EDC6-BB3F-9470-DBA68769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52" y="1848343"/>
                <a:ext cx="479811" cy="430887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424EF4-C92F-F369-36B3-6AB683F4E4C7}"/>
                  </a:ext>
                </a:extLst>
              </p:cNvPr>
              <p:cNvSpPr txBox="1"/>
              <p:nvPr/>
            </p:nvSpPr>
            <p:spPr>
              <a:xfrm>
                <a:off x="3021580" y="3470672"/>
                <a:ext cx="5192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424EF4-C92F-F369-36B3-6AB683F4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80" y="3470672"/>
                <a:ext cx="519245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5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E53CB8-9DD9-7831-B7A5-DA1CBC5E7FDD}"/>
                  </a:ext>
                </a:extLst>
              </p:cNvPr>
              <p:cNvSpPr txBox="1"/>
              <p:nvPr/>
            </p:nvSpPr>
            <p:spPr>
              <a:xfrm>
                <a:off x="6990393" y="3250055"/>
                <a:ext cx="39254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Why does any other point,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r>
                  <a:rPr lang="en-IN" sz="2400" dirty="0">
                    <a:latin typeface="Century" panose="02040604050505020304" pitchFamily="18" charset="0"/>
                  </a:rPr>
                  <a:t>not follow this property?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E53CB8-9DD9-7831-B7A5-DA1CBC5E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393" y="3250055"/>
                <a:ext cx="3925418" cy="1200329"/>
              </a:xfrm>
              <a:prstGeom prst="rect">
                <a:avLst/>
              </a:prstGeom>
              <a:blipFill>
                <a:blip r:embed="rId6"/>
                <a:stretch>
                  <a:fillRect l="-2581" t="-3125" r="-290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895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559C-EDC6-BB3F-9470-DBA68769E796}"/>
                  </a:ext>
                </a:extLst>
              </p:cNvPr>
              <p:cNvSpPr txBox="1"/>
              <p:nvPr/>
            </p:nvSpPr>
            <p:spPr>
              <a:xfrm>
                <a:off x="5033852" y="1848343"/>
                <a:ext cx="47981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559C-EDC6-BB3F-9470-DBA68769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52" y="1848343"/>
                <a:ext cx="479811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424EF4-C92F-F369-36B3-6AB683F4E4C7}"/>
                  </a:ext>
                </a:extLst>
              </p:cNvPr>
              <p:cNvSpPr txBox="1"/>
              <p:nvPr/>
            </p:nvSpPr>
            <p:spPr>
              <a:xfrm>
                <a:off x="3021580" y="3470672"/>
                <a:ext cx="5192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424EF4-C92F-F369-36B3-6AB683F4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80" y="3470672"/>
                <a:ext cx="519245" cy="430887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CF599E-2E5A-5B26-F6C7-79D215BAD4B4}"/>
                  </a:ext>
                </a:extLst>
              </p:cNvPr>
              <p:cNvSpPr txBox="1"/>
              <p:nvPr/>
            </p:nvSpPr>
            <p:spPr>
              <a:xfrm>
                <a:off x="6933785" y="3077558"/>
                <a:ext cx="3925418" cy="119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lies 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outside</a:t>
                </a:r>
                <a:r>
                  <a:rPr lang="en-IN" sz="2400" dirty="0">
                    <a:latin typeface="Century" panose="02040604050505020304" pitchFamily="18" charset="0"/>
                  </a:rPr>
                  <a:t> a circle enclosing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CF599E-2E5A-5B26-F6C7-79D215BAD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85" y="3077558"/>
                <a:ext cx="3925418" cy="1191801"/>
              </a:xfrm>
              <a:prstGeom prst="rect">
                <a:avLst/>
              </a:prstGeom>
              <a:blipFill>
                <a:blip r:embed="rId6"/>
                <a:stretch>
                  <a:fillRect l="-2258" t="-4255" r="-1290" b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7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7B62C3-93CC-2866-AB58-9FB9E3ECC1C7}"/>
              </a:ext>
            </a:extLst>
          </p:cNvPr>
          <p:cNvCxnSpPr>
            <a:cxnSpLocks/>
          </p:cNvCxnSpPr>
          <p:nvPr/>
        </p:nvCxnSpPr>
        <p:spPr>
          <a:xfrm>
            <a:off x="4182188" y="1405741"/>
            <a:ext cx="1895167" cy="21505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54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2"/>
                <a:stretch>
                  <a:fillRect l="-3226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559C-EDC6-BB3F-9470-DBA68769E796}"/>
                  </a:ext>
                </a:extLst>
              </p:cNvPr>
              <p:cNvSpPr txBox="1"/>
              <p:nvPr/>
            </p:nvSpPr>
            <p:spPr>
              <a:xfrm>
                <a:off x="5033852" y="1848343"/>
                <a:ext cx="47981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559C-EDC6-BB3F-9470-DBA68769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52" y="1848343"/>
                <a:ext cx="479811" cy="430887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4ACB7E97-AE2B-8386-D595-B777D1E3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Observation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9A2768-3A04-AB1A-E01C-A4A9213B77A4}"/>
                  </a:ext>
                </a:extLst>
              </p:cNvPr>
              <p:cNvSpPr txBox="1"/>
              <p:nvPr/>
            </p:nvSpPr>
            <p:spPr>
              <a:xfrm>
                <a:off x="6997464" y="3116729"/>
                <a:ext cx="434591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We also observe that,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𝑆𝐸𝐶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  <a:p>
                <a:endParaRPr lang="en-US" sz="2400" dirty="0">
                  <a:latin typeface="Century" panose="02040604050505020304" pitchFamily="18" charset="0"/>
                </a:endParaRPr>
              </a:p>
              <a:p>
                <a:r>
                  <a:rPr lang="en-US" sz="2400" dirty="0">
                    <a:latin typeface="Century" panose="02040604050505020304" pitchFamily="18" charset="0"/>
                  </a:rPr>
                  <a:t>Note -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𝑆𝐸𝐶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may not be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9A2768-3A04-AB1A-E01C-A4A9213B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64" y="3116729"/>
                <a:ext cx="4345911" cy="1938992"/>
              </a:xfrm>
              <a:prstGeom prst="rect">
                <a:avLst/>
              </a:prstGeom>
              <a:blipFill>
                <a:blip r:embed="rId4"/>
                <a:stretch>
                  <a:fillRect l="-2332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64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45C626-F74C-1453-467B-53DD212DA9E0}"/>
                  </a:ext>
                </a:extLst>
              </p:cNvPr>
              <p:cNvSpPr txBox="1"/>
              <p:nvPr/>
            </p:nvSpPr>
            <p:spPr>
              <a:xfrm>
                <a:off x="6293792" y="2704467"/>
                <a:ext cx="528436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effectLst/>
                    <a:latin typeface="Century" panose="02040604050505020304" pitchFamily="18" charset="0"/>
                  </a:rPr>
                  <a:t>If a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is outside the smallest enclosing circle of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</a:t>
                </a:r>
                <a:r>
                  <a:rPr lang="en-IN" sz="2400" dirty="0">
                    <a:effectLst/>
                    <a:latin typeface="Century" panose="02040604050505020304" pitchFamily="18" charset="0"/>
                  </a:rPr>
                  <a:t> then it must lie on the boundary of smallest enclosing circle of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45C626-F74C-1453-467B-53DD212DA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792" y="2704467"/>
                <a:ext cx="5284362" cy="2308324"/>
              </a:xfrm>
              <a:prstGeom prst="rect">
                <a:avLst/>
              </a:prstGeom>
              <a:blipFill>
                <a:blip r:embed="rId2"/>
                <a:stretch>
                  <a:fillRect l="-1499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401328" cy="430887"/>
              </a:xfrm>
              <a:prstGeom prst="rect">
                <a:avLst/>
              </a:prstGeom>
              <a:blipFill>
                <a:blip r:embed="rId3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FFF83-BD75-5538-96A7-C7849030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Outline of Proof</a:t>
            </a:r>
          </a:p>
        </p:txBody>
      </p:sp>
    </p:spTree>
    <p:extLst>
      <p:ext uri="{BB962C8B-B14F-4D97-AF65-F5344CB8AC3E}">
        <p14:creationId xmlns:p14="http://schemas.microsoft.com/office/powerpoint/2010/main" val="259720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0D5BC6-6E28-AF24-9DD5-818A6381A831}"/>
              </a:ext>
            </a:extLst>
          </p:cNvPr>
          <p:cNvCxnSpPr>
            <a:cxnSpLocks/>
          </p:cNvCxnSpPr>
          <p:nvPr/>
        </p:nvCxnSpPr>
        <p:spPr>
          <a:xfrm flipH="1">
            <a:off x="2958925" y="3879038"/>
            <a:ext cx="4511258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9" y="183484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Intuition</a:t>
            </a:r>
            <a:br>
              <a:rPr lang="en-US">
                <a:solidFill>
                  <a:schemeClr val="accent4"/>
                </a:solidFill>
              </a:rPr>
            </a:b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0A55F0-346F-7F50-B13A-60A592CFB419}"/>
              </a:ext>
            </a:extLst>
          </p:cNvPr>
          <p:cNvSpPr/>
          <p:nvPr/>
        </p:nvSpPr>
        <p:spPr>
          <a:xfrm>
            <a:off x="1377611" y="1165172"/>
            <a:ext cx="5526111" cy="536795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6091272" y="431052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C4FAF9-59E4-7CB3-11FA-9B98C8BDD143}"/>
              </a:ext>
            </a:extLst>
          </p:cNvPr>
          <p:cNvCxnSpPr>
            <a:cxnSpLocks/>
          </p:cNvCxnSpPr>
          <p:nvPr/>
        </p:nvCxnSpPr>
        <p:spPr>
          <a:xfrm>
            <a:off x="2321851" y="1848343"/>
            <a:ext cx="33519" cy="40613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97A636-A8B5-ACB5-F4A6-CDD4DE11CDBF}"/>
              </a:ext>
            </a:extLst>
          </p:cNvPr>
          <p:cNvSpPr txBox="1"/>
          <p:nvPr/>
        </p:nvSpPr>
        <p:spPr>
          <a:xfrm>
            <a:off x="7233629" y="632000"/>
            <a:ext cx="4842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Let’s assume that the smallest enclosing circle contains the point p inside it. Hence, the defining points for this circle must be taken from set P.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9DCA7E-DE12-6837-4B45-2DEA8D671C3D}"/>
                  </a:ext>
                </a:extLst>
              </p:cNvPr>
              <p:cNvSpPr txBox="1"/>
              <p:nvPr/>
            </p:nvSpPr>
            <p:spPr>
              <a:xfrm>
                <a:off x="5898209" y="4736426"/>
                <a:ext cx="468893" cy="43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9DCA7E-DE12-6837-4B45-2DEA8D67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209" y="4736426"/>
                <a:ext cx="468893" cy="430885"/>
              </a:xfrm>
              <a:prstGeom prst="rect">
                <a:avLst/>
              </a:prstGeom>
              <a:blipFill>
                <a:blip r:embed="rId2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88B4C0-2311-5AD6-E165-B23C57D6E6DD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88B4C0-2311-5AD6-E165-B23C57D6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86218-F18A-938A-3ABE-9FC821DF0051}"/>
                  </a:ext>
                </a:extLst>
              </p:cNvPr>
              <p:cNvSpPr txBox="1"/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86218-F18A-938A-3ABE-9FC821DF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FFDA64-2679-9F25-87FF-7068696AB3EE}"/>
              </a:ext>
            </a:extLst>
          </p:cNvPr>
          <p:cNvCxnSpPr>
            <a:cxnSpLocks/>
          </p:cNvCxnSpPr>
          <p:nvPr/>
        </p:nvCxnSpPr>
        <p:spPr>
          <a:xfrm>
            <a:off x="1829032" y="2481016"/>
            <a:ext cx="92374" cy="284395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FC1F34-F22B-ACDA-D361-6CF7C2D25F07}"/>
              </a:ext>
            </a:extLst>
          </p:cNvPr>
          <p:cNvCxnSpPr>
            <a:cxnSpLocks/>
          </p:cNvCxnSpPr>
          <p:nvPr/>
        </p:nvCxnSpPr>
        <p:spPr>
          <a:xfrm flipH="1">
            <a:off x="1433844" y="2490735"/>
            <a:ext cx="390867" cy="135841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CDD80A-4459-B54F-3142-7A8E0C544BA0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B70CDB7-437F-14CC-7254-49B9AB8B946E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681E9B-662D-29EE-08BC-4BB16CA7C5DC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The following ideas are helpful to present a brute-force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>
                    <a:latin typeface="Century" panose="02040604050505020304" pitchFamily="18" charset="0"/>
                  </a:rPr>
                  <a:t>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Uniqueness of the smallest enclosing circle.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EAEE3-26FA-A674-0B4A-3BF73F60A5C3}"/>
              </a:ext>
            </a:extLst>
          </p:cNvPr>
          <p:cNvSpPr txBox="1">
            <a:spLocks/>
          </p:cNvSpPr>
          <p:nvPr/>
        </p:nvSpPr>
        <p:spPr>
          <a:xfrm>
            <a:off x="838200" y="321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Towards an O(n</a:t>
            </a:r>
            <a:r>
              <a:rPr lang="en-US" baseline="30000">
                <a:solidFill>
                  <a:schemeClr val="accent4"/>
                </a:solidFill>
              </a:rPr>
              <a:t>4</a:t>
            </a:r>
            <a:r>
              <a:rPr lang="en-US">
                <a:solidFill>
                  <a:schemeClr val="accent4"/>
                </a:solidFill>
              </a:rPr>
              <a:t>) algorithm</a:t>
            </a:r>
          </a:p>
        </p:txBody>
      </p:sp>
    </p:spTree>
    <p:extLst>
      <p:ext uri="{BB962C8B-B14F-4D97-AF65-F5344CB8AC3E}">
        <p14:creationId xmlns:p14="http://schemas.microsoft.com/office/powerpoint/2010/main" val="30464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0D5BC6-6E28-AF24-9DD5-818A6381A831}"/>
              </a:ext>
            </a:extLst>
          </p:cNvPr>
          <p:cNvCxnSpPr>
            <a:cxnSpLocks/>
          </p:cNvCxnSpPr>
          <p:nvPr/>
        </p:nvCxnSpPr>
        <p:spPr>
          <a:xfrm flipH="1">
            <a:off x="2958925" y="3879038"/>
            <a:ext cx="4511258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9" y="18348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Intuition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0A55F0-346F-7F50-B13A-60A592CFB419}"/>
              </a:ext>
            </a:extLst>
          </p:cNvPr>
          <p:cNvSpPr/>
          <p:nvPr/>
        </p:nvSpPr>
        <p:spPr>
          <a:xfrm>
            <a:off x="1377611" y="1165172"/>
            <a:ext cx="5526111" cy="536795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6091272" y="431052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C4FAF9-59E4-7CB3-11FA-9B98C8BDD143}"/>
              </a:ext>
            </a:extLst>
          </p:cNvPr>
          <p:cNvCxnSpPr>
            <a:cxnSpLocks/>
          </p:cNvCxnSpPr>
          <p:nvPr/>
        </p:nvCxnSpPr>
        <p:spPr>
          <a:xfrm>
            <a:off x="2321851" y="1848343"/>
            <a:ext cx="33519" cy="40613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9DCA7E-DE12-6837-4B45-2DEA8D671C3D}"/>
                  </a:ext>
                </a:extLst>
              </p:cNvPr>
              <p:cNvSpPr txBox="1"/>
              <p:nvPr/>
            </p:nvSpPr>
            <p:spPr>
              <a:xfrm>
                <a:off x="5898209" y="4736426"/>
                <a:ext cx="468893" cy="43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9DCA7E-DE12-6837-4B45-2DEA8D67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209" y="4736426"/>
                <a:ext cx="468893" cy="430885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88B4C0-2311-5AD6-E165-B23C57D6E6DD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88B4C0-2311-5AD6-E165-B23C57D6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86218-F18A-938A-3ABE-9FC821DF0051}"/>
                  </a:ext>
                </a:extLst>
              </p:cNvPr>
              <p:cNvSpPr txBox="1"/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86218-F18A-938A-3ABE-9FC821DF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FFDA64-2679-9F25-87FF-7068696AB3EE}"/>
              </a:ext>
            </a:extLst>
          </p:cNvPr>
          <p:cNvCxnSpPr>
            <a:cxnSpLocks/>
          </p:cNvCxnSpPr>
          <p:nvPr/>
        </p:nvCxnSpPr>
        <p:spPr>
          <a:xfrm>
            <a:off x="1829032" y="2481016"/>
            <a:ext cx="92374" cy="284395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FC1F34-F22B-ACDA-D361-6CF7C2D25F07}"/>
              </a:ext>
            </a:extLst>
          </p:cNvPr>
          <p:cNvCxnSpPr>
            <a:cxnSpLocks/>
          </p:cNvCxnSpPr>
          <p:nvPr/>
        </p:nvCxnSpPr>
        <p:spPr>
          <a:xfrm flipH="1">
            <a:off x="1433844" y="2490735"/>
            <a:ext cx="390867" cy="135841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CDD80A-4459-B54F-3142-7A8E0C544BA0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B70CDB7-437F-14CC-7254-49B9AB8B946E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681E9B-662D-29EE-08BC-4BB16CA7C5DC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1C28A-4A7B-DA46-C8B6-45E63FF23D19}"/>
              </a:ext>
            </a:extLst>
          </p:cNvPr>
          <p:cNvSpPr txBox="1"/>
          <p:nvPr/>
        </p:nvSpPr>
        <p:spPr>
          <a:xfrm>
            <a:off x="7206648" y="2664692"/>
            <a:ext cx="4842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We can move the </a:t>
            </a:r>
            <a:r>
              <a:rPr lang="en-IN" sz="2400" dirty="0" err="1">
                <a:latin typeface="Century" panose="02040604050505020304" pitchFamily="18" charset="0"/>
              </a:rPr>
              <a:t>center</a:t>
            </a:r>
            <a:r>
              <a:rPr lang="en-IN" sz="2400" dirty="0">
                <a:latin typeface="Century" panose="02040604050505020304" pitchFamily="18" charset="0"/>
              </a:rPr>
              <a:t> of the new circle towards the common chord along the perpendicular bisector, as the triangle formed by the new set of </a:t>
            </a: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Century" panose="02040604050505020304" pitchFamily="18" charset="0"/>
              </a:rPr>
              <a:t>defining points </a:t>
            </a:r>
            <a:r>
              <a:rPr lang="en-IN" sz="2400" dirty="0">
                <a:latin typeface="Century" panose="02040604050505020304" pitchFamily="18" charset="0"/>
              </a:rPr>
              <a:t>is obtuse.</a:t>
            </a:r>
            <a:endParaRPr lang="en-IN" sz="2400" dirty="0">
              <a:effectLst/>
              <a:latin typeface="Century" panose="02040604050505020304" pitchFamily="18" charset="0"/>
            </a:endParaRP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20884-9430-4974-1757-F421F930547F}"/>
              </a:ext>
            </a:extLst>
          </p:cNvPr>
          <p:cNvSpPr txBox="1"/>
          <p:nvPr/>
        </p:nvSpPr>
        <p:spPr>
          <a:xfrm>
            <a:off x="7233629" y="632000"/>
            <a:ext cx="4842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Let’s assume that the smallest enclosing circle contains the point p inside it. Hence, the defining points for this circle must be taken from set P.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2189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0D5BC6-6E28-AF24-9DD5-818A6381A831}"/>
              </a:ext>
            </a:extLst>
          </p:cNvPr>
          <p:cNvCxnSpPr>
            <a:cxnSpLocks/>
          </p:cNvCxnSpPr>
          <p:nvPr/>
        </p:nvCxnSpPr>
        <p:spPr>
          <a:xfrm flipH="1">
            <a:off x="2958925" y="3879038"/>
            <a:ext cx="3012756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9" y="18348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Intuition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43615" y="162489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83011" y="254005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0A55F0-346F-7F50-B13A-60A592CFB419}"/>
              </a:ext>
            </a:extLst>
          </p:cNvPr>
          <p:cNvSpPr/>
          <p:nvPr/>
        </p:nvSpPr>
        <p:spPr>
          <a:xfrm>
            <a:off x="1365480" y="1355589"/>
            <a:ext cx="5041102" cy="489683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6091272" y="4310523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2801270" y="5834629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30637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5B38F5-8360-AB90-2577-5534E7C565B4}"/>
                  </a:ext>
                </a:extLst>
              </p:cNvPr>
              <p:cNvSpPr txBox="1"/>
              <p:nvPr/>
            </p:nvSpPr>
            <p:spPr>
              <a:xfrm>
                <a:off x="7206648" y="5124903"/>
                <a:ext cx="48427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The smallest enclosing circle for the set of points </a:t>
                </a:r>
                <a:r>
                  <a:rPr lang="en-US" sz="2400" i="1" dirty="0">
                    <a:latin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must pass through p.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5B38F5-8360-AB90-2577-5534E7C56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648" y="5124903"/>
                <a:ext cx="4842708" cy="1569660"/>
              </a:xfrm>
              <a:prstGeom prst="rect">
                <a:avLst/>
              </a:prstGeom>
              <a:blipFill>
                <a:blip r:embed="rId2"/>
                <a:stretch>
                  <a:fillRect l="-1571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3B44AF-2DB1-6100-C734-988BDE7FC13F}"/>
                  </a:ext>
                </a:extLst>
              </p:cNvPr>
              <p:cNvSpPr txBox="1"/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3B44AF-2DB1-6100-C734-988BDE7F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987" y="794705"/>
                <a:ext cx="1240694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2F6C1-1617-7EB8-9896-9242432A5841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2F6C1-1617-7EB8-9896-9242432A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19881-A348-77D0-7E9A-21B33D274244}"/>
                  </a:ext>
                </a:extLst>
              </p:cNvPr>
              <p:cNvSpPr txBox="1"/>
              <p:nvPr/>
            </p:nvSpPr>
            <p:spPr>
              <a:xfrm>
                <a:off x="5584292" y="4578771"/>
                <a:ext cx="623723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19881-A348-77D0-7E9A-21B33D274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92" y="4578771"/>
                <a:ext cx="623723" cy="430886"/>
              </a:xfrm>
              <a:prstGeom prst="rect">
                <a:avLst/>
              </a:prstGeom>
              <a:blipFill>
                <a:blip r:embed="rId5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ACDB51-D0BE-69A3-D67B-B81FA16BD23A}"/>
              </a:ext>
            </a:extLst>
          </p:cNvPr>
          <p:cNvCxnSpPr>
            <a:cxnSpLocks/>
          </p:cNvCxnSpPr>
          <p:nvPr/>
        </p:nvCxnSpPr>
        <p:spPr>
          <a:xfrm>
            <a:off x="1829032" y="2481016"/>
            <a:ext cx="92374" cy="284395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86B51C-CA45-3BF4-E505-09E2D09EF441}"/>
              </a:ext>
            </a:extLst>
          </p:cNvPr>
          <p:cNvCxnSpPr>
            <a:cxnSpLocks/>
          </p:cNvCxnSpPr>
          <p:nvPr/>
        </p:nvCxnSpPr>
        <p:spPr>
          <a:xfrm flipH="1">
            <a:off x="1433844" y="2490735"/>
            <a:ext cx="390867" cy="135841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A2F8AA-7553-8057-AE30-446FCA7021BA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C45C3B1-B7FC-5B51-6537-F0E7E0DFC9A1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B39789-F061-1349-6571-C65916F99BB2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CD224-2417-2983-E504-53BBAD0BEFA0}"/>
              </a:ext>
            </a:extLst>
          </p:cNvPr>
          <p:cNvSpPr txBox="1"/>
          <p:nvPr/>
        </p:nvSpPr>
        <p:spPr>
          <a:xfrm>
            <a:off x="7206648" y="2664692"/>
            <a:ext cx="4842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We can move the </a:t>
            </a:r>
            <a:r>
              <a:rPr lang="en-IN" sz="2400" dirty="0" err="1">
                <a:latin typeface="Century" panose="02040604050505020304" pitchFamily="18" charset="0"/>
              </a:rPr>
              <a:t>center</a:t>
            </a:r>
            <a:r>
              <a:rPr lang="en-IN" sz="2400" dirty="0">
                <a:latin typeface="Century" panose="02040604050505020304" pitchFamily="18" charset="0"/>
              </a:rPr>
              <a:t> of the new circle towards the common chord along the perpendicular bisector, as the triangle formed by the new set of </a:t>
            </a:r>
            <a:r>
              <a:rPr lang="en-IN" sz="2400" dirty="0">
                <a:solidFill>
                  <a:schemeClr val="accent3">
                    <a:lumMod val="75000"/>
                  </a:schemeClr>
                </a:solidFill>
                <a:latin typeface="Century" panose="02040604050505020304" pitchFamily="18" charset="0"/>
              </a:rPr>
              <a:t>defining points </a:t>
            </a:r>
            <a:r>
              <a:rPr lang="en-IN" sz="2400" dirty="0">
                <a:latin typeface="Century" panose="02040604050505020304" pitchFamily="18" charset="0"/>
              </a:rPr>
              <a:t>is obtuse.</a:t>
            </a:r>
            <a:endParaRPr lang="en-IN" sz="2400" dirty="0">
              <a:effectLst/>
              <a:latin typeface="Century" panose="02040604050505020304" pitchFamily="18" charset="0"/>
            </a:endParaRP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0B0B3-1F28-2C81-ABAF-0BABDCAB5BD7}"/>
              </a:ext>
            </a:extLst>
          </p:cNvPr>
          <p:cNvSpPr txBox="1"/>
          <p:nvPr/>
        </p:nvSpPr>
        <p:spPr>
          <a:xfrm>
            <a:off x="7233629" y="632000"/>
            <a:ext cx="4842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entury" panose="02040604050505020304" pitchFamily="18" charset="0"/>
              </a:rPr>
              <a:t>Let’s assume that the smallest enclosing circle contains the point p inside it. Hence, the defining points for this circle must be taken from set P.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210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2ECE7E-6FE8-9D93-1453-F19FDA400AE3}"/>
              </a:ext>
            </a:extLst>
          </p:cNvPr>
          <p:cNvCxnSpPr>
            <a:cxnSpLocks/>
          </p:cNvCxnSpPr>
          <p:nvPr/>
        </p:nvCxnSpPr>
        <p:spPr>
          <a:xfrm flipH="1">
            <a:off x="1942054" y="3849149"/>
            <a:ext cx="1174526" cy="146342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7B4B04-3072-8B75-674B-4395710416E8}"/>
              </a:ext>
            </a:extLst>
          </p:cNvPr>
          <p:cNvCxnSpPr>
            <a:cxnSpLocks/>
          </p:cNvCxnSpPr>
          <p:nvPr/>
        </p:nvCxnSpPr>
        <p:spPr>
          <a:xfrm>
            <a:off x="1855325" y="2490735"/>
            <a:ext cx="1261255" cy="13584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9" y="18348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Key idea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0A55F0-346F-7F50-B13A-60A592CFB419}"/>
              </a:ext>
            </a:extLst>
          </p:cNvPr>
          <p:cNvSpPr/>
          <p:nvPr/>
        </p:nvSpPr>
        <p:spPr>
          <a:xfrm>
            <a:off x="1365480" y="1355589"/>
            <a:ext cx="5041102" cy="489683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2F6C1-1617-7EB8-9896-9242432A5841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2F6C1-1617-7EB8-9896-9242432A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ACDB51-D0BE-69A3-D67B-B81FA16BD23A}"/>
              </a:ext>
            </a:extLst>
          </p:cNvPr>
          <p:cNvCxnSpPr>
            <a:cxnSpLocks/>
          </p:cNvCxnSpPr>
          <p:nvPr/>
        </p:nvCxnSpPr>
        <p:spPr>
          <a:xfrm>
            <a:off x="1829032" y="2481016"/>
            <a:ext cx="92374" cy="284395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86B51C-CA45-3BF4-E505-09E2D09EF441}"/>
              </a:ext>
            </a:extLst>
          </p:cNvPr>
          <p:cNvCxnSpPr>
            <a:cxnSpLocks/>
          </p:cNvCxnSpPr>
          <p:nvPr/>
        </p:nvCxnSpPr>
        <p:spPr>
          <a:xfrm flipH="1">
            <a:off x="1433844" y="2490735"/>
            <a:ext cx="390867" cy="135841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A2F8AA-7553-8057-AE30-446FCA7021BA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C45C3B1-B7FC-5B51-6537-F0E7E0DFC9A1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B39789-F061-1349-6571-C65916F99BB2}"/>
              </a:ext>
            </a:extLst>
          </p:cNvPr>
          <p:cNvSpPr/>
          <p:nvPr/>
        </p:nvSpPr>
        <p:spPr>
          <a:xfrm>
            <a:off x="1784495" y="51673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53FBB64-2B2F-9D88-8946-7A5891DC830D}"/>
              </a:ext>
            </a:extLst>
          </p:cNvPr>
          <p:cNvSpPr/>
          <p:nvPr/>
        </p:nvSpPr>
        <p:spPr>
          <a:xfrm>
            <a:off x="1428587" y="3602928"/>
            <a:ext cx="334311" cy="492443"/>
          </a:xfrm>
          <a:prstGeom prst="arc">
            <a:avLst>
              <a:gd name="adj1" fmla="val 15135278"/>
              <a:gd name="adj2" fmla="val 632151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D4FA5F-6058-66E9-2DF8-AD26A64BC75D}"/>
              </a:ext>
            </a:extLst>
          </p:cNvPr>
          <p:cNvSpPr/>
          <p:nvPr/>
        </p:nvSpPr>
        <p:spPr>
          <a:xfrm>
            <a:off x="2958925" y="3691494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D0EE83-AC40-92B2-7989-89A13B54AC91}"/>
                  </a:ext>
                </a:extLst>
              </p:cNvPr>
              <p:cNvSpPr txBox="1"/>
              <p:nvPr/>
            </p:nvSpPr>
            <p:spPr>
              <a:xfrm>
                <a:off x="1319633" y="4030790"/>
                <a:ext cx="812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D0EE83-AC40-92B2-7989-89A13B54A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33" y="4030790"/>
                <a:ext cx="81231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D1AE8B-8FEF-4AF6-3916-DB9EE6B104A0}"/>
                  </a:ext>
                </a:extLst>
              </p:cNvPr>
              <p:cNvSpPr txBox="1"/>
              <p:nvPr/>
            </p:nvSpPr>
            <p:spPr>
              <a:xfrm>
                <a:off x="3069383" y="4025959"/>
                <a:ext cx="812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D1AE8B-8FEF-4AF6-3916-DB9EE6B10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83" y="4025959"/>
                <a:ext cx="812319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CA217643-9043-8662-34A6-00A14C7EBBCD}"/>
              </a:ext>
            </a:extLst>
          </p:cNvPr>
          <p:cNvSpPr/>
          <p:nvPr/>
        </p:nvSpPr>
        <p:spPr>
          <a:xfrm>
            <a:off x="2326277" y="3366492"/>
            <a:ext cx="1072146" cy="965314"/>
          </a:xfrm>
          <a:prstGeom prst="arc">
            <a:avLst>
              <a:gd name="adj1" fmla="val 15135278"/>
              <a:gd name="adj2" fmla="val 6083026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BF11D7-03D6-27A5-6117-95F8EE519D55}"/>
              </a:ext>
            </a:extLst>
          </p:cNvPr>
          <p:cNvSpPr txBox="1"/>
          <p:nvPr/>
        </p:nvSpPr>
        <p:spPr>
          <a:xfrm>
            <a:off x="6924924" y="1690688"/>
            <a:ext cx="484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entury" panose="02040604050505020304" pitchFamily="18" charset="0"/>
              </a:rPr>
              <a:t>Angle subtended at the </a:t>
            </a:r>
            <a:r>
              <a:rPr lang="en-IN" sz="2400" dirty="0" err="1">
                <a:latin typeface="Century" panose="02040604050505020304" pitchFamily="18" charset="0"/>
              </a:rPr>
              <a:t>center</a:t>
            </a:r>
            <a:r>
              <a:rPr lang="en-IN" sz="2400" dirty="0">
                <a:latin typeface="Century" panose="02040604050505020304" pitchFamily="18" charset="0"/>
              </a:rPr>
              <a:t> of the circle is twice that of the angle subtended by the triangle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E9362-3C90-DF0B-B68D-A7A7B74C080B}"/>
                  </a:ext>
                </a:extLst>
              </p:cNvPr>
              <p:cNvSpPr txBox="1"/>
              <p:nvPr/>
            </p:nvSpPr>
            <p:spPr>
              <a:xfrm>
                <a:off x="6924924" y="3366492"/>
                <a:ext cx="48427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Since, the angle subtended by the longest side is always less than 180</a:t>
                </a:r>
                <a:r>
                  <a:rPr lang="en-US" sz="2400" baseline="30000" dirty="0">
                    <a:latin typeface="Century" panose="02040604050505020304" pitchFamily="18" charset="0"/>
                  </a:rPr>
                  <a:t>○  </a:t>
                </a:r>
                <a:r>
                  <a:rPr lang="en-US" sz="2400" dirty="0">
                    <a:latin typeface="Century" panose="02040604050505020304" pitchFamily="18" charset="0"/>
                  </a:rPr>
                  <a:t>we always have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○</m:t>
                        </m:r>
                      </m:sup>
                    </m:sSup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FE9362-3C90-DF0B-B68D-A7A7B74C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24" y="3366492"/>
                <a:ext cx="4842708" cy="1569660"/>
              </a:xfrm>
              <a:prstGeom prst="rect">
                <a:avLst/>
              </a:prstGeom>
              <a:blipFill>
                <a:blip r:embed="rId5"/>
                <a:stretch>
                  <a:fillRect l="-2094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3B8AC3FE-C963-26A6-6396-972B5FDD6CDE}"/>
              </a:ext>
            </a:extLst>
          </p:cNvPr>
          <p:cNvSpPr/>
          <p:nvPr/>
        </p:nvSpPr>
        <p:spPr>
          <a:xfrm>
            <a:off x="4467153" y="386238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DA8B0D-BE55-5CC4-75B8-72AAC0342B9A}"/>
              </a:ext>
            </a:extLst>
          </p:cNvPr>
          <p:cNvSpPr/>
          <p:nvPr/>
        </p:nvSpPr>
        <p:spPr>
          <a:xfrm>
            <a:off x="3398423" y="5039716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9C5EB9-26A7-A4CD-E212-C545F2B17B5C}"/>
              </a:ext>
            </a:extLst>
          </p:cNvPr>
          <p:cNvSpPr/>
          <p:nvPr/>
        </p:nvSpPr>
        <p:spPr>
          <a:xfrm>
            <a:off x="3240768" y="2138845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EE1F890-39AF-D494-BB0A-F00017BD20FE}"/>
              </a:ext>
            </a:extLst>
          </p:cNvPr>
          <p:cNvSpPr/>
          <p:nvPr/>
        </p:nvSpPr>
        <p:spPr>
          <a:xfrm>
            <a:off x="3398423" y="2955967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02E0E96-8467-D3CA-7D3D-071BD22517CE}"/>
              </a:ext>
            </a:extLst>
          </p:cNvPr>
          <p:cNvSpPr/>
          <p:nvPr/>
        </p:nvSpPr>
        <p:spPr>
          <a:xfrm>
            <a:off x="4993857" y="5392626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7042BF-3A75-E892-B3DB-A0CCA4B0A8E1}"/>
                  </a:ext>
                </a:extLst>
              </p:cNvPr>
              <p:cNvSpPr txBox="1"/>
              <p:nvPr/>
            </p:nvSpPr>
            <p:spPr>
              <a:xfrm>
                <a:off x="5190190" y="4995541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/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7042BF-3A75-E892-B3DB-A0CCA4B0A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190" y="4995541"/>
                <a:ext cx="719186" cy="430887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1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977" y="1465729"/>
            <a:ext cx="7964045" cy="48737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3300" dirty="0">
                <a:solidFill>
                  <a:srgbClr val="0070C0"/>
                </a:solidFill>
                <a:latin typeface="Monaco" pitchFamily="2" charset="77"/>
              </a:rPr>
              <a:t>Enclosing_Circle_N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Circle</a:t>
            </a:r>
            <a:r>
              <a:rPr lang="en-IN" sz="3200" b="0" dirty="0">
                <a:effectLst/>
                <a:latin typeface="Monaco" pitchFamily="2" charset="77"/>
              </a:rPr>
              <a:t>(p</a:t>
            </a:r>
            <a:r>
              <a:rPr lang="en-IN" sz="3200" b="0" baseline="-25000" dirty="0">
                <a:effectLst/>
                <a:latin typeface="Monaco" pitchFamily="2" charset="77"/>
              </a:rPr>
              <a:t>1</a:t>
            </a:r>
            <a:r>
              <a:rPr lang="en-IN" sz="3200" dirty="0">
                <a:latin typeface="Monaco" pitchFamily="2" charset="77"/>
              </a:rPr>
              <a:t>, p</a:t>
            </a:r>
            <a:r>
              <a:rPr lang="en-IN" sz="3200" baseline="-25000" dirty="0">
                <a:latin typeface="Monaco" pitchFamily="2" charset="77"/>
              </a:rPr>
              <a:t>2</a:t>
            </a:r>
            <a:r>
              <a:rPr lang="en-IN" sz="32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200" dirty="0">
                <a:latin typeface="Monaco" pitchFamily="2" charset="77"/>
              </a:rPr>
              <a:t>	P </a:t>
            </a:r>
            <a:r>
              <a:rPr lang="en-IN" sz="3200" b="0" dirty="0">
                <a:effectLst/>
                <a:latin typeface="Monaco" pitchFamily="2" charset="77"/>
              </a:rPr>
              <a:t>← A list of all the points</a:t>
            </a:r>
            <a:endParaRPr lang="en-IN" sz="32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n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>
                <a:latin typeface="Monaco" pitchFamily="2" charset="77"/>
              </a:rPr>
              <a:t>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Update(C)</a:t>
            </a:r>
            <a:endParaRPr lang="en-IN" sz="32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977" y="1465729"/>
            <a:ext cx="7964045" cy="48737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3300" dirty="0">
                <a:solidFill>
                  <a:srgbClr val="0070C0"/>
                </a:solidFill>
                <a:latin typeface="Monaco" pitchFamily="2" charset="77"/>
              </a:rPr>
              <a:t>Enclosing_Circle_N</a:t>
            </a:r>
            <a:r>
              <a:rPr lang="en-IN" sz="3300" b="0" dirty="0">
                <a:effectLst/>
                <a:latin typeface="Monaco" pitchFamily="2" charset="77"/>
              </a:rPr>
              <a:t>([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,...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n</a:t>
            </a:r>
            <a:r>
              <a:rPr lang="en-IN" sz="3300" b="0" dirty="0">
                <a:effectLst/>
                <a:latin typeface="Monaco" pitchFamily="2" charset="77"/>
              </a:rPr>
              <a:t>])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</a:t>
            </a:r>
            <a:r>
              <a:rPr lang="en-IN" sz="2900" b="0" dirty="0">
                <a:solidFill>
                  <a:srgbClr val="0070C0"/>
                </a:solidFill>
                <a:effectLst/>
                <a:latin typeface="Monaco" pitchFamily="2" charset="77"/>
              </a:rPr>
              <a:t>Circle</a:t>
            </a:r>
            <a:r>
              <a:rPr lang="en-IN" sz="3200" b="0" dirty="0">
                <a:effectLst/>
                <a:latin typeface="Monaco" pitchFamily="2" charset="77"/>
              </a:rPr>
              <a:t>(p</a:t>
            </a:r>
            <a:r>
              <a:rPr lang="en-IN" sz="3200" b="0" baseline="-25000" dirty="0">
                <a:effectLst/>
                <a:latin typeface="Monaco" pitchFamily="2" charset="77"/>
              </a:rPr>
              <a:t>1</a:t>
            </a:r>
            <a:r>
              <a:rPr lang="en-IN" sz="3200" dirty="0">
                <a:latin typeface="Monaco" pitchFamily="2" charset="77"/>
              </a:rPr>
              <a:t>, p</a:t>
            </a:r>
            <a:r>
              <a:rPr lang="en-IN" sz="3200" baseline="-25000" dirty="0">
                <a:latin typeface="Monaco" pitchFamily="2" charset="77"/>
              </a:rPr>
              <a:t>2</a:t>
            </a:r>
            <a:r>
              <a:rPr lang="en-IN" sz="32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200" dirty="0">
                <a:latin typeface="Monaco" pitchFamily="2" charset="77"/>
              </a:rPr>
              <a:t>	P </a:t>
            </a:r>
            <a:r>
              <a:rPr lang="en-IN" sz="3200" b="0" dirty="0">
                <a:effectLst/>
                <a:latin typeface="Monaco" pitchFamily="2" charset="77"/>
              </a:rPr>
              <a:t>← A list of all the points</a:t>
            </a:r>
            <a:endParaRPr lang="en-IN" sz="32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3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n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>
                <a:latin typeface="Monaco" pitchFamily="2" charset="77"/>
              </a:rPr>
              <a:t>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3000" b="0" dirty="0">
                <a:effectLst/>
                <a:latin typeface="Monaco" pitchFamily="2" charset="77"/>
              </a:rPr>
              <a:t>SEC</a:t>
            </a:r>
            <a:r>
              <a:rPr lang="en-IN" sz="2900" b="0" baseline="-25000" dirty="0">
                <a:effectLst/>
                <a:latin typeface="Monaco" pitchFamily="2" charset="77"/>
              </a:rPr>
              <a:t>1</a:t>
            </a:r>
            <a:r>
              <a:rPr lang="en-IN" sz="3200" b="0" dirty="0">
                <a:effectLst/>
                <a:latin typeface="Monaco" pitchFamily="2" charset="77"/>
              </a:rPr>
              <a:t>(P</a:t>
            </a:r>
            <a:r>
              <a:rPr lang="en-IN" sz="3200" baseline="-25000" dirty="0">
                <a:latin typeface="Monaco" pitchFamily="2" charset="77"/>
              </a:rPr>
              <a:t>i-1</a:t>
            </a:r>
            <a:r>
              <a:rPr lang="en-IN" sz="3200" dirty="0">
                <a:latin typeface="Monaco" pitchFamily="2" charset="77"/>
              </a:rPr>
              <a:t>, p</a:t>
            </a:r>
            <a:r>
              <a:rPr lang="en-IN" sz="3200" baseline="-25000" dirty="0">
                <a:latin typeface="Monaco" pitchFamily="2" charset="77"/>
              </a:rPr>
              <a:t>i</a:t>
            </a:r>
            <a:r>
              <a:rPr lang="en-IN" sz="3200" dirty="0">
                <a:latin typeface="Monaco" pitchFamily="2" charset="77"/>
              </a:rPr>
              <a:t>) </a:t>
            </a:r>
            <a:endParaRPr lang="en-IN" sz="3200" dirty="0">
              <a:solidFill>
                <a:srgbClr val="00B0F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0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7FF4501-6B08-E371-238E-336D315C03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865" y="3262593"/>
                <a:ext cx="10772935" cy="637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Building the method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𝑆𝐸𝐶</m:t>
                    </m:r>
                    <m:r>
                      <a:rPr lang="en-US" sz="3200" i="1" baseline="-2500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32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3200" i="1" baseline="-2500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.  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7FF4501-6B08-E371-238E-336D315C0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5" y="3262593"/>
                <a:ext cx="10772935" cy="637895"/>
              </a:xfrm>
              <a:prstGeom prst="rect">
                <a:avLst/>
              </a:prstGeom>
              <a:blipFill>
                <a:blip r:embed="rId2"/>
                <a:stretch>
                  <a:fillRect l="-1412" t="-21154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05345-83C9-ECE8-8ED7-699363D12AD0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AA9C8-B524-518E-AF42-B3D541F5FFCA}"/>
              </a:ext>
            </a:extLst>
          </p:cNvPr>
          <p:cNvSpPr/>
          <p:nvPr/>
        </p:nvSpPr>
        <p:spPr>
          <a:xfrm>
            <a:off x="265555" y="8245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33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977" y="1619114"/>
            <a:ext cx="7964045" cy="4873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b="0" dirty="0">
                <a:solidFill>
                  <a:srgbClr val="0070C0"/>
                </a:solidFill>
                <a:effectLst/>
                <a:latin typeface="Monaco" pitchFamily="2" charset="77"/>
              </a:rPr>
              <a:t>SEC</a:t>
            </a:r>
            <a:r>
              <a:rPr lang="en-IN" sz="36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1</a:t>
            </a:r>
            <a:r>
              <a:rPr lang="en-IN" sz="3600" b="0" dirty="0">
                <a:effectLst/>
                <a:latin typeface="Monaco" pitchFamily="2" charset="77"/>
              </a:rPr>
              <a:t>(</a:t>
            </a:r>
            <a:r>
              <a:rPr lang="en-IN" sz="36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600" baseline="-25000" dirty="0">
                <a:solidFill>
                  <a:srgbClr val="0070C0"/>
                </a:solidFill>
                <a:latin typeface="Monaco" pitchFamily="2" charset="77"/>
              </a:rPr>
              <a:t>i-1</a:t>
            </a:r>
            <a:r>
              <a:rPr lang="en-IN" sz="3600" dirty="0">
                <a:solidFill>
                  <a:srgbClr val="0070C0"/>
                </a:solidFill>
                <a:latin typeface="Monaco" pitchFamily="2" charset="77"/>
              </a:rPr>
              <a:t>, p</a:t>
            </a:r>
            <a:r>
              <a:rPr lang="en-IN" sz="3600" baseline="-25000" dirty="0">
                <a:solidFill>
                  <a:srgbClr val="0070C0"/>
                </a:solidFill>
                <a:latin typeface="Monaco" pitchFamily="2" charset="77"/>
              </a:rPr>
              <a:t>i</a:t>
            </a:r>
            <a:r>
              <a:rPr lang="en-IN" sz="36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Circle(</a:t>
            </a:r>
            <a:r>
              <a:rPr lang="en-IN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i</a:t>
            </a:r>
            <a:r>
              <a:rPr lang="en-IN" dirty="0">
                <a:latin typeface="Monaco" pitchFamily="2" charset="77"/>
              </a:rPr>
              <a:t>)</a:t>
            </a:r>
            <a:r>
              <a:rPr lang="en-IN" baseline="-25000" dirty="0">
                <a:latin typeface="Monaco" pitchFamily="2" charset="77"/>
              </a:rPr>
              <a:t> </a:t>
            </a:r>
            <a:endParaRPr lang="en-IN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 err="1">
                <a:solidFill>
                  <a:srgbClr val="00B050"/>
                </a:solidFill>
                <a:latin typeface="Monaco" pitchFamily="2" charset="77"/>
              </a:rPr>
              <a:t>i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 - 1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 err="1">
                <a:latin typeface="Monaco" pitchFamily="2" charset="77"/>
              </a:rPr>
              <a:t>p</a:t>
            </a:r>
            <a:r>
              <a:rPr lang="en-IN" sz="3200" baseline="-25000" dirty="0" err="1">
                <a:latin typeface="Monaco" pitchFamily="2" charset="77"/>
              </a:rPr>
              <a:t>j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Update(C)</a:t>
            </a:r>
          </a:p>
          <a:p>
            <a:pPr marL="0" indent="0">
              <a:buNone/>
            </a:pP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7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FF4501-6B08-E371-238E-336D315C0308}"/>
              </a:ext>
            </a:extLst>
          </p:cNvPr>
          <p:cNvSpPr txBox="1">
            <a:spLocks/>
          </p:cNvSpPr>
          <p:nvPr/>
        </p:nvSpPr>
        <p:spPr>
          <a:xfrm>
            <a:off x="838199" y="3085844"/>
            <a:ext cx="10738757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4"/>
                </a:solidFill>
                <a:latin typeface="Century" panose="02040604050505020304" pitchFamily="18" charset="0"/>
              </a:rPr>
              <a:t>Second Defining Point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05345-83C9-ECE8-8ED7-699363D12AD0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AA9C8-B524-518E-AF42-B3D541F5FFCA}"/>
              </a:ext>
            </a:extLst>
          </p:cNvPr>
          <p:cNvSpPr/>
          <p:nvPr/>
        </p:nvSpPr>
        <p:spPr>
          <a:xfrm>
            <a:off x="265555" y="8245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54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1076014" y="1980053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979384" y="34640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4372402" y="270865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950659" y="424151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1052591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2976646" y="279838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654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3928042" y="3251392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042" y="3251392"/>
                <a:ext cx="1121419" cy="524567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2661336" y="494537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9B0D39-1152-297C-1E19-2A8304341600}"/>
              </a:ext>
            </a:extLst>
          </p:cNvPr>
          <p:cNvSpPr/>
          <p:nvPr/>
        </p:nvSpPr>
        <p:spPr>
          <a:xfrm>
            <a:off x="1321188" y="2097237"/>
            <a:ext cx="4395638" cy="439563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8DD19-DFA8-969C-43CF-C799A2383663}"/>
              </a:ext>
            </a:extLst>
          </p:cNvPr>
          <p:cNvSpPr/>
          <p:nvPr/>
        </p:nvSpPr>
        <p:spPr>
          <a:xfrm>
            <a:off x="3986676" y="311369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D126A6-6F2D-ED44-89EC-D6B3C42151EF}"/>
                  </a:ext>
                </a:extLst>
              </p:cNvPr>
              <p:cNvSpPr txBox="1"/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D126A6-6F2D-ED44-89EC-D6B3C4215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DCFBEDF-F113-C1B2-9A18-88A0E4539D71}"/>
              </a:ext>
            </a:extLst>
          </p:cNvPr>
          <p:cNvSpPr/>
          <p:nvPr/>
        </p:nvSpPr>
        <p:spPr>
          <a:xfrm>
            <a:off x="2294694" y="28317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7DF535-088B-26B4-6101-C699E1E4D888}"/>
                  </a:ext>
                </a:extLst>
              </p:cNvPr>
              <p:cNvSpPr txBox="1"/>
              <p:nvPr/>
            </p:nvSpPr>
            <p:spPr>
              <a:xfrm>
                <a:off x="6476484" y="2570372"/>
                <a:ext cx="5715516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is a point that lies outside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i="0" dirty="0">
                        <a:latin typeface="Cambria Math" panose="02040503050406030204" pitchFamily="18" charset="0"/>
                      </a:rPr>
                      <m:t>SEC</m:t>
                    </m:r>
                    <m:r>
                      <a:rPr lang="en-IN" sz="2400" i="0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7DF535-088B-26B4-6101-C699E1E4D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84" y="2570372"/>
                <a:ext cx="5715516" cy="890500"/>
              </a:xfrm>
              <a:prstGeom prst="rect">
                <a:avLst/>
              </a:prstGeom>
              <a:blipFill>
                <a:blip r:embed="rId4"/>
                <a:stretch>
                  <a:fillRect l="-221" t="-7042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4A9E33-8892-99DC-2E80-E228084E2994}"/>
                  </a:ext>
                </a:extLst>
              </p:cNvPr>
              <p:cNvSpPr txBox="1"/>
              <p:nvPr/>
            </p:nvSpPr>
            <p:spPr>
              <a:xfrm>
                <a:off x="6476484" y="4072082"/>
                <a:ext cx="543802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special? 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4A9E33-8892-99DC-2E80-E228084E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84" y="4072082"/>
                <a:ext cx="5438027" cy="491417"/>
              </a:xfrm>
              <a:prstGeom prst="rect">
                <a:avLst/>
              </a:prstGeom>
              <a:blipFill>
                <a:blip r:embed="rId5"/>
                <a:stretch>
                  <a:fillRect l="-1632" t="-12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CF0CE20-3F07-81A0-B17F-2F252E097DDD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90E8437-2A45-0479-4112-2B41F080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Second Defining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5C78D5-3329-F885-8772-33214AC056E9}"/>
                  </a:ext>
                </a:extLst>
              </p:cNvPr>
              <p:cNvSpPr txBox="1"/>
              <p:nvPr/>
            </p:nvSpPr>
            <p:spPr>
              <a:xfrm>
                <a:off x="2254851" y="3060841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5C78D5-3329-F885-8772-33214AC05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51" y="3060841"/>
                <a:ext cx="1121419" cy="524567"/>
              </a:xfrm>
              <a:prstGeom prst="rect">
                <a:avLst/>
              </a:prstGeom>
              <a:blipFill>
                <a:blip r:embed="rId6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904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0F6EB2-FC3E-5C15-FB7C-2BB066B0096F}"/>
              </a:ext>
            </a:extLst>
          </p:cNvPr>
          <p:cNvSpPr/>
          <p:nvPr/>
        </p:nvSpPr>
        <p:spPr>
          <a:xfrm>
            <a:off x="1076014" y="1980053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86CA66-D190-B69C-1EC4-64F627C05762}"/>
              </a:ext>
            </a:extLst>
          </p:cNvPr>
          <p:cNvSpPr/>
          <p:nvPr/>
        </p:nvSpPr>
        <p:spPr>
          <a:xfrm>
            <a:off x="1979384" y="34640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55A160-0556-D8A6-C369-CE4035E53515}"/>
              </a:ext>
            </a:extLst>
          </p:cNvPr>
          <p:cNvSpPr/>
          <p:nvPr/>
        </p:nvSpPr>
        <p:spPr>
          <a:xfrm>
            <a:off x="4372402" y="270865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89D080-420A-C7C7-8AAA-276B0A7D2498}"/>
              </a:ext>
            </a:extLst>
          </p:cNvPr>
          <p:cNvSpPr/>
          <p:nvPr/>
        </p:nvSpPr>
        <p:spPr>
          <a:xfrm>
            <a:off x="3950659" y="424151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EED267-6202-7BF4-2388-4459824C152C}"/>
              </a:ext>
            </a:extLst>
          </p:cNvPr>
          <p:cNvSpPr/>
          <p:nvPr/>
        </p:nvSpPr>
        <p:spPr>
          <a:xfrm>
            <a:off x="1052591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805B80-8930-3ABA-6AF4-1BCFEC416F08}"/>
              </a:ext>
            </a:extLst>
          </p:cNvPr>
          <p:cNvSpPr/>
          <p:nvPr/>
        </p:nvSpPr>
        <p:spPr>
          <a:xfrm>
            <a:off x="2976646" y="279838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1DEFBC-7499-D4A3-501F-D58FE3416F9C}"/>
              </a:ext>
            </a:extLst>
          </p:cNvPr>
          <p:cNvSpPr/>
          <p:nvPr/>
        </p:nvSpPr>
        <p:spPr>
          <a:xfrm>
            <a:off x="2818991" y="3654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A26431-23FF-4598-C520-6D9FAF3D6F1E}"/>
                  </a:ext>
                </a:extLst>
              </p:cNvPr>
              <p:cNvSpPr txBox="1"/>
              <p:nvPr/>
            </p:nvSpPr>
            <p:spPr>
              <a:xfrm>
                <a:off x="3928042" y="3251392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A26431-23FF-4598-C520-6D9FAF3D6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042" y="3251392"/>
                <a:ext cx="1121419" cy="524567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C758688-100F-AA37-4B06-A8197C1D1333}"/>
              </a:ext>
            </a:extLst>
          </p:cNvPr>
          <p:cNvSpPr/>
          <p:nvPr/>
        </p:nvSpPr>
        <p:spPr>
          <a:xfrm>
            <a:off x="2661336" y="494537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330AF-A7DD-210B-3DB5-26EDA75449AB}"/>
              </a:ext>
            </a:extLst>
          </p:cNvPr>
          <p:cNvSpPr/>
          <p:nvPr/>
        </p:nvSpPr>
        <p:spPr>
          <a:xfrm>
            <a:off x="3986676" y="311369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8DCF0A-850C-7076-9695-ADF9A5178273}"/>
                  </a:ext>
                </a:extLst>
              </p:cNvPr>
              <p:cNvSpPr txBox="1"/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8DCF0A-850C-7076-9695-ADF9A5178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FEDC5AEA-FAAF-8F0F-7EE1-111B19E35FC1}"/>
              </a:ext>
            </a:extLst>
          </p:cNvPr>
          <p:cNvSpPr/>
          <p:nvPr/>
        </p:nvSpPr>
        <p:spPr>
          <a:xfrm>
            <a:off x="2294694" y="28317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1112C-701B-788D-AC45-1858A098A639}"/>
                  </a:ext>
                </a:extLst>
              </p:cNvPr>
              <p:cNvSpPr txBox="1"/>
              <p:nvPr/>
            </p:nvSpPr>
            <p:spPr>
              <a:xfrm>
                <a:off x="6496340" y="2209380"/>
                <a:ext cx="5438027" cy="202824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Consider 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any subset S </a:t>
                </a:r>
                <a:r>
                  <a:rPr lang="en-IN" sz="2400" dirty="0">
                    <a:latin typeface="Century" panose="02040604050505020304" pitchFamily="18" charset="0"/>
                  </a:rPr>
                  <a:t>of points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 there exists a circle passing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enclosing that subset of points. We will call this circle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IN" sz="2400" dirty="0">
                  <a:solidFill>
                    <a:schemeClr val="accent5">
                      <a:lumMod val="75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 useBgFill="1"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1112C-701B-788D-AC45-1858A098A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340" y="2209380"/>
                <a:ext cx="5438027" cy="2028248"/>
              </a:xfrm>
              <a:prstGeom prst="rect">
                <a:avLst/>
              </a:prstGeom>
              <a:blipFill>
                <a:blip r:embed="rId4"/>
                <a:stretch>
                  <a:fillRect l="-1632" t="-2484" r="-186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BB1B1229-8061-AE68-FB76-72E14878FC96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E0F9C9-981D-8E99-5A25-39BFAF9F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Second Defining Point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D898DE-44BB-F3A4-6671-DB6E2710C128}"/>
              </a:ext>
            </a:extLst>
          </p:cNvPr>
          <p:cNvSpPr/>
          <p:nvPr/>
        </p:nvSpPr>
        <p:spPr>
          <a:xfrm>
            <a:off x="1321188" y="2097237"/>
            <a:ext cx="4395638" cy="439563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B63D-EF08-EBE0-8ED4-AEC25215F2A9}"/>
                  </a:ext>
                </a:extLst>
              </p:cNvPr>
              <p:cNvSpPr txBox="1"/>
              <p:nvPr/>
            </p:nvSpPr>
            <p:spPr>
              <a:xfrm>
                <a:off x="2254851" y="3060841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59B63D-EF08-EBE0-8ED4-AEC25215F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51" y="3060841"/>
                <a:ext cx="1121419" cy="524567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115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entury" panose="02040604050505020304" pitchFamily="18" charset="0"/>
                  </a:rPr>
                  <a:t>The following ideas are helpful to present a brute-force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>
                    <a:latin typeface="Century" panose="02040604050505020304" pitchFamily="18" charset="0"/>
                  </a:rPr>
                  <a:t>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E09BD-C633-3331-4B00-912212AE0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0383"/>
                <a:ext cx="10515600" cy="1086879"/>
              </a:xfrm>
              <a:blipFill>
                <a:blip r:embed="rId2"/>
                <a:stretch>
                  <a:fillRect l="-1217" t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246826" y="849129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Uniqueness of the smallest enclosing circle.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359439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" panose="02040604050505020304" pitchFamily="18" charset="0"/>
              </a:rPr>
              <a:t>Given n ≥ 2, the smallest enclosing circle contains at least                two points on its circumference.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BFCD2-5D7D-F701-1538-3BAF854274D6}"/>
              </a:ext>
            </a:extLst>
          </p:cNvPr>
          <p:cNvSpPr/>
          <p:nvPr/>
        </p:nvSpPr>
        <p:spPr>
          <a:xfrm>
            <a:off x="11038490" y="554694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EAEE3-26FA-A674-0B4A-3BF73F60A5C3}"/>
              </a:ext>
            </a:extLst>
          </p:cNvPr>
          <p:cNvSpPr txBox="1">
            <a:spLocks/>
          </p:cNvSpPr>
          <p:nvPr/>
        </p:nvSpPr>
        <p:spPr>
          <a:xfrm>
            <a:off x="838200" y="321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Towards an O(n</a:t>
            </a:r>
            <a:r>
              <a:rPr lang="en-US" baseline="30000">
                <a:solidFill>
                  <a:schemeClr val="accent4"/>
                </a:solidFill>
              </a:rPr>
              <a:t>4</a:t>
            </a:r>
            <a:r>
              <a:rPr lang="en-US">
                <a:solidFill>
                  <a:schemeClr val="accent4"/>
                </a:solidFill>
              </a:rPr>
              <a:t>) algorithm</a:t>
            </a:r>
          </a:p>
        </p:txBody>
      </p:sp>
    </p:spTree>
    <p:extLst>
      <p:ext uri="{BB962C8B-B14F-4D97-AF65-F5344CB8AC3E}">
        <p14:creationId xmlns:p14="http://schemas.microsoft.com/office/powerpoint/2010/main" val="40824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90B476D7-5B57-0ED9-28FA-B8DD7DDF30A0}"/>
              </a:ext>
            </a:extLst>
          </p:cNvPr>
          <p:cNvSpPr/>
          <p:nvPr/>
        </p:nvSpPr>
        <p:spPr>
          <a:xfrm>
            <a:off x="1207948" y="1472291"/>
            <a:ext cx="2967488" cy="29674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0F6EB2-FC3E-5C15-FB7C-2BB066B0096F}"/>
              </a:ext>
            </a:extLst>
          </p:cNvPr>
          <p:cNvSpPr/>
          <p:nvPr/>
        </p:nvSpPr>
        <p:spPr>
          <a:xfrm>
            <a:off x="1076014" y="1980053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86CA66-D190-B69C-1EC4-64F627C05762}"/>
              </a:ext>
            </a:extLst>
          </p:cNvPr>
          <p:cNvSpPr/>
          <p:nvPr/>
        </p:nvSpPr>
        <p:spPr>
          <a:xfrm>
            <a:off x="1979384" y="34640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55A160-0556-D8A6-C369-CE4035E53515}"/>
              </a:ext>
            </a:extLst>
          </p:cNvPr>
          <p:cNvSpPr/>
          <p:nvPr/>
        </p:nvSpPr>
        <p:spPr>
          <a:xfrm>
            <a:off x="4372402" y="270865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89D080-420A-C7C7-8AAA-276B0A7D2498}"/>
              </a:ext>
            </a:extLst>
          </p:cNvPr>
          <p:cNvSpPr/>
          <p:nvPr/>
        </p:nvSpPr>
        <p:spPr>
          <a:xfrm>
            <a:off x="3950659" y="424151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EED267-6202-7BF4-2388-4459824C152C}"/>
              </a:ext>
            </a:extLst>
          </p:cNvPr>
          <p:cNvSpPr/>
          <p:nvPr/>
        </p:nvSpPr>
        <p:spPr>
          <a:xfrm>
            <a:off x="1052591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805B80-8930-3ABA-6AF4-1BCFEC416F08}"/>
              </a:ext>
            </a:extLst>
          </p:cNvPr>
          <p:cNvSpPr/>
          <p:nvPr/>
        </p:nvSpPr>
        <p:spPr>
          <a:xfrm>
            <a:off x="2976646" y="279838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1DEFBC-7499-D4A3-501F-D58FE3416F9C}"/>
              </a:ext>
            </a:extLst>
          </p:cNvPr>
          <p:cNvSpPr/>
          <p:nvPr/>
        </p:nvSpPr>
        <p:spPr>
          <a:xfrm>
            <a:off x="2818991" y="3654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A26431-23FF-4598-C520-6D9FAF3D6F1E}"/>
                  </a:ext>
                </a:extLst>
              </p:cNvPr>
              <p:cNvSpPr txBox="1"/>
              <p:nvPr/>
            </p:nvSpPr>
            <p:spPr>
              <a:xfrm>
                <a:off x="3928042" y="3251392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A26431-23FF-4598-C520-6D9FAF3D6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042" y="3251392"/>
                <a:ext cx="1121419" cy="524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C758688-100F-AA37-4B06-A8197C1D1333}"/>
              </a:ext>
            </a:extLst>
          </p:cNvPr>
          <p:cNvSpPr/>
          <p:nvPr/>
        </p:nvSpPr>
        <p:spPr>
          <a:xfrm>
            <a:off x="2661336" y="494537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C330AF-A7DD-210B-3DB5-26EDA75449AB}"/>
              </a:ext>
            </a:extLst>
          </p:cNvPr>
          <p:cNvSpPr/>
          <p:nvPr/>
        </p:nvSpPr>
        <p:spPr>
          <a:xfrm>
            <a:off x="3986676" y="311369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8DCF0A-850C-7076-9695-ADF9A5178273}"/>
                  </a:ext>
                </a:extLst>
              </p:cNvPr>
              <p:cNvSpPr txBox="1"/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8DCF0A-850C-7076-9695-ADF9A5178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FEDC5AEA-FAAF-8F0F-7EE1-111B19E35FC1}"/>
              </a:ext>
            </a:extLst>
          </p:cNvPr>
          <p:cNvSpPr/>
          <p:nvPr/>
        </p:nvSpPr>
        <p:spPr>
          <a:xfrm>
            <a:off x="2294694" y="28317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1112C-701B-788D-AC45-1858A098A639}"/>
                  </a:ext>
                </a:extLst>
              </p:cNvPr>
              <p:cNvSpPr txBox="1"/>
              <p:nvPr/>
            </p:nvSpPr>
            <p:spPr>
              <a:xfrm>
                <a:off x="6496340" y="2209380"/>
                <a:ext cx="5438027" cy="202824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Consider 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any subset S </a:t>
                </a:r>
                <a:r>
                  <a:rPr lang="en-IN" sz="2400" dirty="0">
                    <a:latin typeface="Century" panose="02040604050505020304" pitchFamily="18" charset="0"/>
                  </a:rPr>
                  <a:t>of points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 there exists a circle passing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enclosing that subset of points. We will call this circle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IN" sz="2400" dirty="0">
                  <a:solidFill>
                    <a:schemeClr val="accent5">
                      <a:lumMod val="75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 useBgFill="1"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1112C-701B-788D-AC45-1858A098A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340" y="2209380"/>
                <a:ext cx="5438027" cy="2028248"/>
              </a:xfrm>
              <a:prstGeom prst="rect">
                <a:avLst/>
              </a:prstGeom>
              <a:blipFill>
                <a:blip r:embed="rId4"/>
                <a:stretch>
                  <a:fillRect l="-1632" t="-2484" r="-186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BB1B1229-8061-AE68-FB76-72E14878FC96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E0F9C9-981D-8E99-5A25-39BFAF9F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Second Defining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A96E08-F5C0-8F3F-22FF-DF82230E48B0}"/>
                  </a:ext>
                </a:extLst>
              </p:cNvPr>
              <p:cNvSpPr txBox="1"/>
              <p:nvPr/>
            </p:nvSpPr>
            <p:spPr>
              <a:xfrm>
                <a:off x="2254851" y="3060841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A96E08-F5C0-8F3F-22FF-DF82230E4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51" y="3060841"/>
                <a:ext cx="1121419" cy="524567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96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1219223-0DD8-9E2F-D966-93046FD2E94B}"/>
                  </a:ext>
                </a:extLst>
              </p:cNvPr>
              <p:cNvSpPr txBox="1"/>
              <p:nvPr/>
            </p:nvSpPr>
            <p:spPr>
              <a:xfrm>
                <a:off x="6416493" y="1073315"/>
                <a:ext cx="4263744" cy="12598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Let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be the circle that does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 useBgFill="1"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1219223-0DD8-9E2F-D966-93046FD2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493" y="1073315"/>
                <a:ext cx="4263744" cy="1259832"/>
              </a:xfrm>
              <a:prstGeom prst="rect">
                <a:avLst/>
              </a:prstGeom>
              <a:blipFill>
                <a:blip r:embed="rId2"/>
                <a:stretch>
                  <a:fillRect l="-2083" t="-5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7C415F68-6A68-61CF-C384-9A4C2A00997A}"/>
              </a:ext>
            </a:extLst>
          </p:cNvPr>
          <p:cNvSpPr/>
          <p:nvPr/>
        </p:nvSpPr>
        <p:spPr>
          <a:xfrm>
            <a:off x="1227404" y="1911181"/>
            <a:ext cx="3887991" cy="384407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F248B6-2DB6-BE7F-D559-B9292DE3D0B5}"/>
              </a:ext>
            </a:extLst>
          </p:cNvPr>
          <p:cNvCxnSpPr>
            <a:cxnSpLocks/>
          </p:cNvCxnSpPr>
          <p:nvPr/>
        </p:nvCxnSpPr>
        <p:spPr>
          <a:xfrm>
            <a:off x="1207840" y="3733293"/>
            <a:ext cx="1369049" cy="19201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C6D281E-17AE-9311-1729-45A3965A7844}"/>
              </a:ext>
            </a:extLst>
          </p:cNvPr>
          <p:cNvSpPr/>
          <p:nvPr/>
        </p:nvSpPr>
        <p:spPr>
          <a:xfrm>
            <a:off x="1079178" y="3070885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B65265-F9AE-FC80-14B8-273C8F31B8B0}"/>
              </a:ext>
            </a:extLst>
          </p:cNvPr>
          <p:cNvSpPr/>
          <p:nvPr/>
        </p:nvSpPr>
        <p:spPr>
          <a:xfrm>
            <a:off x="1982548" y="45548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C0DECF-9B2B-EA71-D29A-904D45EBE93D}"/>
              </a:ext>
            </a:extLst>
          </p:cNvPr>
          <p:cNvSpPr/>
          <p:nvPr/>
        </p:nvSpPr>
        <p:spPr>
          <a:xfrm>
            <a:off x="1055755" y="367556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DC1C48E-74D4-D86E-A17E-D4490BBC2610}"/>
              </a:ext>
            </a:extLst>
          </p:cNvPr>
          <p:cNvSpPr/>
          <p:nvPr/>
        </p:nvSpPr>
        <p:spPr>
          <a:xfrm>
            <a:off x="2979810" y="38892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F70B817-3200-FBEA-ECB9-06667C61DBE6}"/>
              </a:ext>
            </a:extLst>
          </p:cNvPr>
          <p:cNvSpPr/>
          <p:nvPr/>
        </p:nvSpPr>
        <p:spPr>
          <a:xfrm>
            <a:off x="2822155" y="474491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673A90-B3CE-7056-3C15-9862790A69EE}"/>
                  </a:ext>
                </a:extLst>
              </p:cNvPr>
              <p:cNvSpPr txBox="1"/>
              <p:nvPr/>
            </p:nvSpPr>
            <p:spPr>
              <a:xfrm>
                <a:off x="3931206" y="4342224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673A90-B3CE-7056-3C15-9862790A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206" y="4342224"/>
                <a:ext cx="1121419" cy="524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63092802-437B-3719-F094-D67EF3D3B3E0}"/>
              </a:ext>
            </a:extLst>
          </p:cNvPr>
          <p:cNvSpPr/>
          <p:nvPr/>
        </p:nvSpPr>
        <p:spPr>
          <a:xfrm>
            <a:off x="3989840" y="4204522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628243-C84C-551D-6D08-28B5D623001C}"/>
                  </a:ext>
                </a:extLst>
              </p:cNvPr>
              <p:cNvSpPr txBox="1"/>
              <p:nvPr/>
            </p:nvSpPr>
            <p:spPr>
              <a:xfrm>
                <a:off x="365374" y="3185742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628243-C84C-551D-6D08-28B5D6230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4" y="3185742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68BEB6F7-E695-CDCE-BE30-6E5218EB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77195" cy="1229052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Outline of proof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2E3144-2664-3EAA-DD09-F29BF5EAF0AD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9D7446-84E9-36F6-5DB4-E2D9656AA8D3}"/>
              </a:ext>
            </a:extLst>
          </p:cNvPr>
          <p:cNvSpPr/>
          <p:nvPr/>
        </p:nvSpPr>
        <p:spPr>
          <a:xfrm>
            <a:off x="1893280" y="3548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C65B07-4B97-7088-E45C-B0744696747C}"/>
              </a:ext>
            </a:extLst>
          </p:cNvPr>
          <p:cNvSpPr/>
          <p:nvPr/>
        </p:nvSpPr>
        <p:spPr>
          <a:xfrm>
            <a:off x="3128036" y="3569861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ADA89C-0289-D2A5-EF71-2B79CDCE52B4}"/>
              </a:ext>
            </a:extLst>
          </p:cNvPr>
          <p:cNvSpPr/>
          <p:nvPr/>
        </p:nvSpPr>
        <p:spPr>
          <a:xfrm>
            <a:off x="2484367" y="342900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AA4A1D-A094-AF5A-6F9B-3114BB671ED1}"/>
              </a:ext>
            </a:extLst>
          </p:cNvPr>
          <p:cNvSpPr/>
          <p:nvPr/>
        </p:nvSpPr>
        <p:spPr>
          <a:xfrm>
            <a:off x="2495134" y="503265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1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1219223-0DD8-9E2F-D966-93046FD2E94B}"/>
                  </a:ext>
                </a:extLst>
              </p:cNvPr>
              <p:cNvSpPr txBox="1"/>
              <p:nvPr/>
            </p:nvSpPr>
            <p:spPr>
              <a:xfrm>
                <a:off x="6416493" y="1073315"/>
                <a:ext cx="4263744" cy="12598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Let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be the circle that does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 useBgFill="1"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1219223-0DD8-9E2F-D966-93046FD2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493" y="1073315"/>
                <a:ext cx="4263744" cy="1259832"/>
              </a:xfrm>
              <a:prstGeom prst="rect">
                <a:avLst/>
              </a:prstGeom>
              <a:blipFill>
                <a:blip r:embed="rId2"/>
                <a:stretch>
                  <a:fillRect l="-2083" t="-5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7C415F68-6A68-61CF-C384-9A4C2A00997A}"/>
              </a:ext>
            </a:extLst>
          </p:cNvPr>
          <p:cNvSpPr/>
          <p:nvPr/>
        </p:nvSpPr>
        <p:spPr>
          <a:xfrm>
            <a:off x="1227404" y="1911181"/>
            <a:ext cx="3887991" cy="384407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5FB91B-918D-D57D-E1D3-BFA7D885F78A}"/>
              </a:ext>
            </a:extLst>
          </p:cNvPr>
          <p:cNvCxnSpPr>
            <a:cxnSpLocks/>
          </p:cNvCxnSpPr>
          <p:nvPr/>
        </p:nvCxnSpPr>
        <p:spPr>
          <a:xfrm flipV="1">
            <a:off x="1644703" y="3315361"/>
            <a:ext cx="2297565" cy="152968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F248B6-2DB6-BE7F-D559-B9292DE3D0B5}"/>
              </a:ext>
            </a:extLst>
          </p:cNvPr>
          <p:cNvCxnSpPr>
            <a:cxnSpLocks/>
          </p:cNvCxnSpPr>
          <p:nvPr/>
        </p:nvCxnSpPr>
        <p:spPr>
          <a:xfrm>
            <a:off x="1207840" y="3733293"/>
            <a:ext cx="1369049" cy="19201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CED17EF-6E23-A003-97E3-3194E9FECA1B}"/>
              </a:ext>
            </a:extLst>
          </p:cNvPr>
          <p:cNvSpPr/>
          <p:nvPr/>
        </p:nvSpPr>
        <p:spPr>
          <a:xfrm>
            <a:off x="3128036" y="3569861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6D281E-17AE-9311-1729-45A3965A7844}"/>
              </a:ext>
            </a:extLst>
          </p:cNvPr>
          <p:cNvSpPr/>
          <p:nvPr/>
        </p:nvSpPr>
        <p:spPr>
          <a:xfrm>
            <a:off x="1079178" y="3070885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B65265-F9AE-FC80-14B8-273C8F31B8B0}"/>
              </a:ext>
            </a:extLst>
          </p:cNvPr>
          <p:cNvSpPr/>
          <p:nvPr/>
        </p:nvSpPr>
        <p:spPr>
          <a:xfrm>
            <a:off x="1982548" y="45548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C0DECF-9B2B-EA71-D29A-904D45EBE93D}"/>
              </a:ext>
            </a:extLst>
          </p:cNvPr>
          <p:cNvSpPr/>
          <p:nvPr/>
        </p:nvSpPr>
        <p:spPr>
          <a:xfrm>
            <a:off x="1055755" y="367556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DC1C48E-74D4-D86E-A17E-D4490BBC2610}"/>
              </a:ext>
            </a:extLst>
          </p:cNvPr>
          <p:cNvSpPr/>
          <p:nvPr/>
        </p:nvSpPr>
        <p:spPr>
          <a:xfrm>
            <a:off x="2979810" y="38892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F70B817-3200-FBEA-ECB9-06667C61DBE6}"/>
              </a:ext>
            </a:extLst>
          </p:cNvPr>
          <p:cNvSpPr/>
          <p:nvPr/>
        </p:nvSpPr>
        <p:spPr>
          <a:xfrm>
            <a:off x="2822155" y="474491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673A90-B3CE-7056-3C15-9862790A69EE}"/>
                  </a:ext>
                </a:extLst>
              </p:cNvPr>
              <p:cNvSpPr txBox="1"/>
              <p:nvPr/>
            </p:nvSpPr>
            <p:spPr>
              <a:xfrm>
                <a:off x="3931206" y="4342224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673A90-B3CE-7056-3C15-9862790A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206" y="4342224"/>
                <a:ext cx="1121419" cy="524567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63092802-437B-3719-F094-D67EF3D3B3E0}"/>
              </a:ext>
            </a:extLst>
          </p:cNvPr>
          <p:cNvSpPr/>
          <p:nvPr/>
        </p:nvSpPr>
        <p:spPr>
          <a:xfrm>
            <a:off x="3989840" y="4204522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628243-C84C-551D-6D08-28B5D623001C}"/>
                  </a:ext>
                </a:extLst>
              </p:cNvPr>
              <p:cNvSpPr txBox="1"/>
              <p:nvPr/>
            </p:nvSpPr>
            <p:spPr>
              <a:xfrm>
                <a:off x="365374" y="3185742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628243-C84C-551D-6D08-28B5D6230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4" y="3185742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64664B6-8984-AFF0-77C5-687EFA5D7218}"/>
                  </a:ext>
                </a:extLst>
              </p:cNvPr>
              <p:cNvSpPr txBox="1"/>
              <p:nvPr/>
            </p:nvSpPr>
            <p:spPr>
              <a:xfrm>
                <a:off x="6416493" y="2676313"/>
                <a:ext cx="3882227" cy="1289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exist since,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and let it not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64664B6-8984-AFF0-77C5-687EFA5D7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493" y="2676313"/>
                <a:ext cx="3882227" cy="1289584"/>
              </a:xfrm>
              <a:prstGeom prst="rect">
                <a:avLst/>
              </a:prstGeom>
              <a:blipFill>
                <a:blip r:embed="rId5"/>
                <a:stretch>
                  <a:fillRect l="-2288" t="-4854" r="-2614"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68BEB6F7-E695-CDCE-BE30-6E5218EB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77195" cy="1229052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Outline of proof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2E3144-2664-3EAA-DD09-F29BF5EAF0AD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8F851D-50DE-CEB8-F8E8-45649AAF53A9}"/>
              </a:ext>
            </a:extLst>
          </p:cNvPr>
          <p:cNvSpPr/>
          <p:nvPr/>
        </p:nvSpPr>
        <p:spPr>
          <a:xfrm>
            <a:off x="1893280" y="3548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076CF0-7541-B1E7-084E-FA7F2F813D92}"/>
              </a:ext>
            </a:extLst>
          </p:cNvPr>
          <p:cNvSpPr/>
          <p:nvPr/>
        </p:nvSpPr>
        <p:spPr>
          <a:xfrm>
            <a:off x="2495134" y="503265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C84A0E-B345-08F5-389A-C8B19E89CED4}"/>
              </a:ext>
            </a:extLst>
          </p:cNvPr>
          <p:cNvSpPr/>
          <p:nvPr/>
        </p:nvSpPr>
        <p:spPr>
          <a:xfrm>
            <a:off x="2484367" y="342900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3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1219223-0DD8-9E2F-D966-93046FD2E94B}"/>
                  </a:ext>
                </a:extLst>
              </p:cNvPr>
              <p:cNvSpPr txBox="1"/>
              <p:nvPr/>
            </p:nvSpPr>
            <p:spPr>
              <a:xfrm>
                <a:off x="6416493" y="1073315"/>
                <a:ext cx="4263744" cy="12598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Let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be the circle that does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 useBgFill="1"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1219223-0DD8-9E2F-D966-93046FD2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493" y="1073315"/>
                <a:ext cx="4263744" cy="1259832"/>
              </a:xfrm>
              <a:prstGeom prst="rect">
                <a:avLst/>
              </a:prstGeom>
              <a:blipFill>
                <a:blip r:embed="rId2"/>
                <a:stretch>
                  <a:fillRect l="-2083" t="-5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7C415F68-6A68-61CF-C384-9A4C2A00997A}"/>
              </a:ext>
            </a:extLst>
          </p:cNvPr>
          <p:cNvSpPr/>
          <p:nvPr/>
        </p:nvSpPr>
        <p:spPr>
          <a:xfrm>
            <a:off x="1223262" y="2676313"/>
            <a:ext cx="3014120" cy="298007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5FB91B-918D-D57D-E1D3-BFA7D885F78A}"/>
              </a:ext>
            </a:extLst>
          </p:cNvPr>
          <p:cNvCxnSpPr>
            <a:cxnSpLocks/>
          </p:cNvCxnSpPr>
          <p:nvPr/>
        </p:nvCxnSpPr>
        <p:spPr>
          <a:xfrm flipV="1">
            <a:off x="1644703" y="3315361"/>
            <a:ext cx="2297565" cy="152968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F248B6-2DB6-BE7F-D559-B9292DE3D0B5}"/>
              </a:ext>
            </a:extLst>
          </p:cNvPr>
          <p:cNvCxnSpPr>
            <a:cxnSpLocks/>
          </p:cNvCxnSpPr>
          <p:nvPr/>
        </p:nvCxnSpPr>
        <p:spPr>
          <a:xfrm>
            <a:off x="1207840" y="3733293"/>
            <a:ext cx="1369049" cy="19201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CED17EF-6E23-A003-97E3-3194E9FECA1B}"/>
              </a:ext>
            </a:extLst>
          </p:cNvPr>
          <p:cNvSpPr/>
          <p:nvPr/>
        </p:nvSpPr>
        <p:spPr>
          <a:xfrm>
            <a:off x="2495134" y="4012268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6D281E-17AE-9311-1729-45A3965A7844}"/>
              </a:ext>
            </a:extLst>
          </p:cNvPr>
          <p:cNvSpPr/>
          <p:nvPr/>
        </p:nvSpPr>
        <p:spPr>
          <a:xfrm>
            <a:off x="1079178" y="3070885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B65265-F9AE-FC80-14B8-273C8F31B8B0}"/>
              </a:ext>
            </a:extLst>
          </p:cNvPr>
          <p:cNvSpPr/>
          <p:nvPr/>
        </p:nvSpPr>
        <p:spPr>
          <a:xfrm>
            <a:off x="1982548" y="45548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C0DECF-9B2B-EA71-D29A-904D45EBE93D}"/>
              </a:ext>
            </a:extLst>
          </p:cNvPr>
          <p:cNvSpPr/>
          <p:nvPr/>
        </p:nvSpPr>
        <p:spPr>
          <a:xfrm>
            <a:off x="1055755" y="3675561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DC1C48E-74D4-D86E-A17E-D4490BBC2610}"/>
              </a:ext>
            </a:extLst>
          </p:cNvPr>
          <p:cNvSpPr/>
          <p:nvPr/>
        </p:nvSpPr>
        <p:spPr>
          <a:xfrm>
            <a:off x="2979810" y="38892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F70B817-3200-FBEA-ECB9-06667C61DBE6}"/>
              </a:ext>
            </a:extLst>
          </p:cNvPr>
          <p:cNvSpPr/>
          <p:nvPr/>
        </p:nvSpPr>
        <p:spPr>
          <a:xfrm>
            <a:off x="2822155" y="474491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673A90-B3CE-7056-3C15-9862790A69EE}"/>
                  </a:ext>
                </a:extLst>
              </p:cNvPr>
              <p:cNvSpPr txBox="1"/>
              <p:nvPr/>
            </p:nvSpPr>
            <p:spPr>
              <a:xfrm>
                <a:off x="3931206" y="4342224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673A90-B3CE-7056-3C15-9862790A6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206" y="4342224"/>
                <a:ext cx="1121419" cy="524567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63092802-437B-3719-F094-D67EF3D3B3E0}"/>
              </a:ext>
            </a:extLst>
          </p:cNvPr>
          <p:cNvSpPr/>
          <p:nvPr/>
        </p:nvSpPr>
        <p:spPr>
          <a:xfrm>
            <a:off x="3989840" y="4204522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628243-C84C-551D-6D08-28B5D623001C}"/>
                  </a:ext>
                </a:extLst>
              </p:cNvPr>
              <p:cNvSpPr txBox="1"/>
              <p:nvPr/>
            </p:nvSpPr>
            <p:spPr>
              <a:xfrm>
                <a:off x="365374" y="3185742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628243-C84C-551D-6D08-28B5D6230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4" y="3185742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F915DE47-907C-198E-6A4A-EFD83B165AB7}"/>
              </a:ext>
            </a:extLst>
          </p:cNvPr>
          <p:cNvSpPr/>
          <p:nvPr/>
        </p:nvSpPr>
        <p:spPr>
          <a:xfrm>
            <a:off x="1893280" y="3548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B29E1-8C2C-58A4-69F0-BFF4B773F422}"/>
                  </a:ext>
                </a:extLst>
              </p:cNvPr>
              <p:cNvSpPr txBox="1"/>
              <p:nvPr/>
            </p:nvSpPr>
            <p:spPr>
              <a:xfrm>
                <a:off x="6416493" y="4554860"/>
                <a:ext cx="4842708" cy="159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We can move the </a:t>
                </a:r>
                <a:r>
                  <a:rPr lang="en-IN" sz="2400" dirty="0" err="1">
                    <a:latin typeface="Century" panose="02040604050505020304" pitchFamily="18" charset="0"/>
                  </a:rPr>
                  <a:t>center</a:t>
                </a:r>
                <a:r>
                  <a:rPr lang="en-IN" sz="2400" dirty="0">
                    <a:latin typeface="Century" panose="020406040505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towards the common chord along the perpendicular bisector.</a:t>
                </a:r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6B29E1-8C2C-58A4-69F0-BFF4B773F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493" y="4554860"/>
                <a:ext cx="4842708" cy="1599412"/>
              </a:xfrm>
              <a:prstGeom prst="rect">
                <a:avLst/>
              </a:prstGeom>
              <a:blipFill>
                <a:blip r:embed="rId5"/>
                <a:stretch>
                  <a:fillRect l="-1832" t="-3150" r="-1832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68BEB6F7-E695-CDCE-BE30-6E5218EB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77195" cy="1229052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Outline of proof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2E3144-2664-3EAA-DD09-F29BF5EAF0AD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6F3ADF-9385-6472-00F7-5C01C29530E9}"/>
              </a:ext>
            </a:extLst>
          </p:cNvPr>
          <p:cNvSpPr/>
          <p:nvPr/>
        </p:nvSpPr>
        <p:spPr>
          <a:xfrm>
            <a:off x="2495134" y="503265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AE2CB8-63AC-ECB1-669D-441FCADCA3B2}"/>
              </a:ext>
            </a:extLst>
          </p:cNvPr>
          <p:cNvSpPr/>
          <p:nvPr/>
        </p:nvSpPr>
        <p:spPr>
          <a:xfrm>
            <a:off x="2484367" y="342900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CFEA67-9F1F-0695-3F39-0F14333F0F36}"/>
                  </a:ext>
                </a:extLst>
              </p:cNvPr>
              <p:cNvSpPr txBox="1"/>
              <p:nvPr/>
            </p:nvSpPr>
            <p:spPr>
              <a:xfrm>
                <a:off x="6416493" y="2676313"/>
                <a:ext cx="3882227" cy="1289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exist since,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and let it not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CFEA67-9F1F-0695-3F39-0F14333F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493" y="2676313"/>
                <a:ext cx="3882227" cy="1289584"/>
              </a:xfrm>
              <a:prstGeom prst="rect">
                <a:avLst/>
              </a:prstGeom>
              <a:blipFill>
                <a:blip r:embed="rId6"/>
                <a:stretch>
                  <a:fillRect l="-2288" t="-4854" r="-2614"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264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5B9CD8-E56F-83E5-8893-8E284F4D3A28}"/>
              </a:ext>
            </a:extLst>
          </p:cNvPr>
          <p:cNvSpPr/>
          <p:nvPr/>
        </p:nvSpPr>
        <p:spPr>
          <a:xfrm>
            <a:off x="1906723" y="1724769"/>
            <a:ext cx="3408462" cy="340846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63FF8E-B764-3ECB-EC71-41B8C63591C6}"/>
              </a:ext>
            </a:extLst>
          </p:cNvPr>
          <p:cNvSpPr/>
          <p:nvPr/>
        </p:nvSpPr>
        <p:spPr>
          <a:xfrm>
            <a:off x="2663878" y="402251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5D4713F-5177-6C0A-6C64-4D0BBB9043E9}"/>
              </a:ext>
            </a:extLst>
          </p:cNvPr>
          <p:cNvSpPr/>
          <p:nvPr/>
        </p:nvSpPr>
        <p:spPr>
          <a:xfrm>
            <a:off x="4382555" y="24085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BD0809-22A0-0C82-A5CD-9EB1A12F556A}"/>
              </a:ext>
            </a:extLst>
          </p:cNvPr>
          <p:cNvSpPr/>
          <p:nvPr/>
        </p:nvSpPr>
        <p:spPr>
          <a:xfrm>
            <a:off x="4067640" y="33670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9B417E-4D63-678D-8C4C-434F7783F657}"/>
              </a:ext>
            </a:extLst>
          </p:cNvPr>
          <p:cNvSpPr/>
          <p:nvPr/>
        </p:nvSpPr>
        <p:spPr>
          <a:xfrm>
            <a:off x="2043723" y="242200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B423FA-532B-934B-614D-B499F0FA7629}"/>
              </a:ext>
            </a:extLst>
          </p:cNvPr>
          <p:cNvSpPr/>
          <p:nvPr/>
        </p:nvSpPr>
        <p:spPr>
          <a:xfrm>
            <a:off x="3176306" y="256223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8E8D57-838F-2222-D13D-64C089E849B6}"/>
              </a:ext>
            </a:extLst>
          </p:cNvPr>
          <p:cNvSpPr/>
          <p:nvPr/>
        </p:nvSpPr>
        <p:spPr>
          <a:xfrm>
            <a:off x="2979188" y="333137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1A07C8-0B36-1D1D-91A7-4DABB015912E}"/>
                  </a:ext>
                </a:extLst>
              </p:cNvPr>
              <p:cNvSpPr txBox="1"/>
              <p:nvPr/>
            </p:nvSpPr>
            <p:spPr>
              <a:xfrm>
                <a:off x="423210" y="4075536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1A07C8-0B36-1D1D-91A7-4DABB015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0" y="4075536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E3794242-17A1-2E82-B301-CD03B9142AD7}"/>
              </a:ext>
            </a:extLst>
          </p:cNvPr>
          <p:cNvSpPr/>
          <p:nvPr/>
        </p:nvSpPr>
        <p:spPr>
          <a:xfrm>
            <a:off x="4787979" y="33670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83D88B-96AD-8D1F-58CE-98286EA994E3}"/>
              </a:ext>
            </a:extLst>
          </p:cNvPr>
          <p:cNvSpPr/>
          <p:nvPr/>
        </p:nvSpPr>
        <p:spPr>
          <a:xfrm>
            <a:off x="851677" y="3813484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F2D85B-D1D3-9697-0F94-59DE3B69DBAC}"/>
                  </a:ext>
                </a:extLst>
              </p:cNvPr>
              <p:cNvSpPr txBox="1"/>
              <p:nvPr/>
            </p:nvSpPr>
            <p:spPr>
              <a:xfrm>
                <a:off x="1346013" y="2069789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F2D85B-D1D3-9697-0F94-59DE3B69D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013" y="2069789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CD79027B-42D0-7447-3BB9-07EE10958983}"/>
              </a:ext>
            </a:extLst>
          </p:cNvPr>
          <p:cNvSpPr/>
          <p:nvPr/>
        </p:nvSpPr>
        <p:spPr>
          <a:xfrm>
            <a:off x="3752330" y="416784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0356AA-03F4-D5C9-66AE-E67774C25C7B}"/>
                  </a:ext>
                </a:extLst>
              </p:cNvPr>
              <p:cNvSpPr txBox="1"/>
              <p:nvPr/>
            </p:nvSpPr>
            <p:spPr>
              <a:xfrm>
                <a:off x="983919" y="5363596"/>
                <a:ext cx="53567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400" b="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does not exist since </a:t>
                </a:r>
                <a:endParaRPr lang="en-US" sz="24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does not exist.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0356AA-03F4-D5C9-66AE-E67774C25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19" y="5363596"/>
                <a:ext cx="5356737" cy="830997"/>
              </a:xfrm>
              <a:prstGeom prst="rect">
                <a:avLst/>
              </a:prstGeom>
              <a:blipFill>
                <a:blip r:embed="rId5"/>
                <a:stretch>
                  <a:fillRect l="-236" t="-757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621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8A6518-EC43-1605-A51D-C8C034017CAC}"/>
              </a:ext>
            </a:extLst>
          </p:cNvPr>
          <p:cNvSpPr/>
          <p:nvPr/>
        </p:nvSpPr>
        <p:spPr>
          <a:xfrm>
            <a:off x="7931861" y="1662776"/>
            <a:ext cx="3408462" cy="340846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F2E8527-8B34-524A-4899-DF5A323C413F}"/>
              </a:ext>
            </a:extLst>
          </p:cNvPr>
          <p:cNvSpPr/>
          <p:nvPr/>
        </p:nvSpPr>
        <p:spPr>
          <a:xfrm>
            <a:off x="8689016" y="396051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763524-22E6-7575-275F-BD44401B9DB5}"/>
              </a:ext>
            </a:extLst>
          </p:cNvPr>
          <p:cNvSpPr/>
          <p:nvPr/>
        </p:nvSpPr>
        <p:spPr>
          <a:xfrm>
            <a:off x="10407693" y="234651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6BD289-F077-D21D-2BDE-C76404D2C16F}"/>
              </a:ext>
            </a:extLst>
          </p:cNvPr>
          <p:cNvSpPr/>
          <p:nvPr/>
        </p:nvSpPr>
        <p:spPr>
          <a:xfrm>
            <a:off x="10092778" y="33050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CC75970-3E89-8D65-A170-6D2C1466F2D9}"/>
              </a:ext>
            </a:extLst>
          </p:cNvPr>
          <p:cNvSpPr/>
          <p:nvPr/>
        </p:nvSpPr>
        <p:spPr>
          <a:xfrm>
            <a:off x="8068861" y="236000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82B86F-B98E-BE4D-2E7C-CF7F273FCC24}"/>
              </a:ext>
            </a:extLst>
          </p:cNvPr>
          <p:cNvSpPr/>
          <p:nvPr/>
        </p:nvSpPr>
        <p:spPr>
          <a:xfrm>
            <a:off x="9201444" y="250023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3E96ADC-3EE5-820F-7A16-882193A94B37}"/>
              </a:ext>
            </a:extLst>
          </p:cNvPr>
          <p:cNvSpPr/>
          <p:nvPr/>
        </p:nvSpPr>
        <p:spPr>
          <a:xfrm>
            <a:off x="9004326" y="326937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1DBAE9-9699-1F89-E838-8E39022FB8B4}"/>
                  </a:ext>
                </a:extLst>
              </p:cNvPr>
              <p:cNvSpPr txBox="1"/>
              <p:nvPr/>
            </p:nvSpPr>
            <p:spPr>
              <a:xfrm>
                <a:off x="9004326" y="3998436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1DBAE9-9699-1F89-E838-8E39022F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326" y="3998436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8984D7DD-EA5B-FFDB-5349-4A5FC0336358}"/>
              </a:ext>
            </a:extLst>
          </p:cNvPr>
          <p:cNvSpPr/>
          <p:nvPr/>
        </p:nvSpPr>
        <p:spPr>
          <a:xfrm>
            <a:off x="10813117" y="33050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2AFCFA-ED4C-C76B-759E-19BD29284FDA}"/>
              </a:ext>
            </a:extLst>
          </p:cNvPr>
          <p:cNvSpPr/>
          <p:nvPr/>
        </p:nvSpPr>
        <p:spPr>
          <a:xfrm>
            <a:off x="9446171" y="368231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8C8E88-F583-1254-88C3-113B0298580E}"/>
                  </a:ext>
                </a:extLst>
              </p:cNvPr>
              <p:cNvSpPr txBox="1"/>
              <p:nvPr/>
            </p:nvSpPr>
            <p:spPr>
              <a:xfrm>
                <a:off x="7371151" y="2007796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8C8E88-F583-1254-88C3-113B02985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51" y="2007796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52C5609B-AC64-6128-19A4-B43B3DE9CFD4}"/>
              </a:ext>
            </a:extLst>
          </p:cNvPr>
          <p:cNvSpPr/>
          <p:nvPr/>
        </p:nvSpPr>
        <p:spPr>
          <a:xfrm>
            <a:off x="10250038" y="411817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6F684A-324A-D46B-493A-457897F08D37}"/>
                  </a:ext>
                </a:extLst>
              </p:cNvPr>
              <p:cNvSpPr txBox="1"/>
              <p:nvPr/>
            </p:nvSpPr>
            <p:spPr>
              <a:xfrm>
                <a:off x="6749713" y="5343350"/>
                <a:ext cx="55340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400" b="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does not exist since</a:t>
                </a:r>
              </a:p>
              <a:p>
                <a:r>
                  <a:rPr lang="en-IN" sz="2400" dirty="0">
                    <a:latin typeface="Century" panose="02040604050505020304" pitchFamily="18" charset="0"/>
                  </a:rPr>
                  <a:t>no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exist in which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lies outside. 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6F684A-324A-D46B-493A-457897F0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13" y="5343350"/>
                <a:ext cx="5534082" cy="1200329"/>
              </a:xfrm>
              <a:prstGeom prst="rect">
                <a:avLst/>
              </a:prstGeom>
              <a:blipFill>
                <a:blip r:embed="rId5"/>
                <a:stretch>
                  <a:fillRect l="-1602"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139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5B9CD8-E56F-83E5-8893-8E284F4D3A28}"/>
              </a:ext>
            </a:extLst>
          </p:cNvPr>
          <p:cNvSpPr/>
          <p:nvPr/>
        </p:nvSpPr>
        <p:spPr>
          <a:xfrm>
            <a:off x="1906723" y="1724769"/>
            <a:ext cx="3408462" cy="340846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63FF8E-B764-3ECB-EC71-41B8C63591C6}"/>
              </a:ext>
            </a:extLst>
          </p:cNvPr>
          <p:cNvSpPr/>
          <p:nvPr/>
        </p:nvSpPr>
        <p:spPr>
          <a:xfrm>
            <a:off x="2663878" y="402251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5D4713F-5177-6C0A-6C64-4D0BBB9043E9}"/>
              </a:ext>
            </a:extLst>
          </p:cNvPr>
          <p:cNvSpPr/>
          <p:nvPr/>
        </p:nvSpPr>
        <p:spPr>
          <a:xfrm>
            <a:off x="4382555" y="24085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BD0809-22A0-0C82-A5CD-9EB1A12F556A}"/>
              </a:ext>
            </a:extLst>
          </p:cNvPr>
          <p:cNvSpPr/>
          <p:nvPr/>
        </p:nvSpPr>
        <p:spPr>
          <a:xfrm>
            <a:off x="4067640" y="33670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9B417E-4D63-678D-8C4C-434F7783F657}"/>
              </a:ext>
            </a:extLst>
          </p:cNvPr>
          <p:cNvSpPr/>
          <p:nvPr/>
        </p:nvSpPr>
        <p:spPr>
          <a:xfrm>
            <a:off x="2043723" y="242200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B423FA-532B-934B-614D-B499F0FA7629}"/>
              </a:ext>
            </a:extLst>
          </p:cNvPr>
          <p:cNvSpPr/>
          <p:nvPr/>
        </p:nvSpPr>
        <p:spPr>
          <a:xfrm>
            <a:off x="3176306" y="256223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8E8D57-838F-2222-D13D-64C089E849B6}"/>
              </a:ext>
            </a:extLst>
          </p:cNvPr>
          <p:cNvSpPr/>
          <p:nvPr/>
        </p:nvSpPr>
        <p:spPr>
          <a:xfrm>
            <a:off x="2979188" y="333137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1A07C8-0B36-1D1D-91A7-4DABB015912E}"/>
                  </a:ext>
                </a:extLst>
              </p:cNvPr>
              <p:cNvSpPr txBox="1"/>
              <p:nvPr/>
            </p:nvSpPr>
            <p:spPr>
              <a:xfrm>
                <a:off x="423210" y="4075536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1A07C8-0B36-1D1D-91A7-4DABB015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0" y="4075536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E3794242-17A1-2E82-B301-CD03B9142AD7}"/>
              </a:ext>
            </a:extLst>
          </p:cNvPr>
          <p:cNvSpPr/>
          <p:nvPr/>
        </p:nvSpPr>
        <p:spPr>
          <a:xfrm>
            <a:off x="4787979" y="33670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83D88B-96AD-8D1F-58CE-98286EA994E3}"/>
              </a:ext>
            </a:extLst>
          </p:cNvPr>
          <p:cNvSpPr/>
          <p:nvPr/>
        </p:nvSpPr>
        <p:spPr>
          <a:xfrm>
            <a:off x="851677" y="3813484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F2D85B-D1D3-9697-0F94-59DE3B69DBAC}"/>
                  </a:ext>
                </a:extLst>
              </p:cNvPr>
              <p:cNvSpPr txBox="1"/>
              <p:nvPr/>
            </p:nvSpPr>
            <p:spPr>
              <a:xfrm>
                <a:off x="1346013" y="2069789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F2D85B-D1D3-9697-0F94-59DE3B69D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013" y="2069789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CD79027B-42D0-7447-3BB9-07EE10958983}"/>
              </a:ext>
            </a:extLst>
          </p:cNvPr>
          <p:cNvSpPr/>
          <p:nvPr/>
        </p:nvSpPr>
        <p:spPr>
          <a:xfrm>
            <a:off x="3752330" y="416784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0356AA-03F4-D5C9-66AE-E67774C25C7B}"/>
                  </a:ext>
                </a:extLst>
              </p:cNvPr>
              <p:cNvSpPr txBox="1"/>
              <p:nvPr/>
            </p:nvSpPr>
            <p:spPr>
              <a:xfrm>
                <a:off x="983919" y="5363596"/>
                <a:ext cx="53567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400" b="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does not exist since </a:t>
                </a:r>
                <a:endParaRPr lang="en-US" sz="24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does not exist.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0356AA-03F4-D5C9-66AE-E67774C25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19" y="5363596"/>
                <a:ext cx="5356737" cy="830997"/>
              </a:xfrm>
              <a:prstGeom prst="rect">
                <a:avLst/>
              </a:prstGeom>
              <a:blipFill>
                <a:blip r:embed="rId5"/>
                <a:stretch>
                  <a:fillRect l="-236" t="-757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E78A6518-EC43-1605-A51D-C8C034017CAC}"/>
              </a:ext>
            </a:extLst>
          </p:cNvPr>
          <p:cNvSpPr/>
          <p:nvPr/>
        </p:nvSpPr>
        <p:spPr>
          <a:xfrm>
            <a:off x="7931861" y="1662776"/>
            <a:ext cx="3408462" cy="340846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F2E8527-8B34-524A-4899-DF5A323C413F}"/>
              </a:ext>
            </a:extLst>
          </p:cNvPr>
          <p:cNvSpPr/>
          <p:nvPr/>
        </p:nvSpPr>
        <p:spPr>
          <a:xfrm>
            <a:off x="8689016" y="396051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763524-22E6-7575-275F-BD44401B9DB5}"/>
              </a:ext>
            </a:extLst>
          </p:cNvPr>
          <p:cNvSpPr/>
          <p:nvPr/>
        </p:nvSpPr>
        <p:spPr>
          <a:xfrm>
            <a:off x="10407693" y="234651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6BD289-F077-D21D-2BDE-C76404D2C16F}"/>
              </a:ext>
            </a:extLst>
          </p:cNvPr>
          <p:cNvSpPr/>
          <p:nvPr/>
        </p:nvSpPr>
        <p:spPr>
          <a:xfrm>
            <a:off x="10092778" y="33050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CC75970-3E89-8D65-A170-6D2C1466F2D9}"/>
              </a:ext>
            </a:extLst>
          </p:cNvPr>
          <p:cNvSpPr/>
          <p:nvPr/>
        </p:nvSpPr>
        <p:spPr>
          <a:xfrm>
            <a:off x="8068861" y="236000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82B86F-B98E-BE4D-2E7C-CF7F273FCC24}"/>
              </a:ext>
            </a:extLst>
          </p:cNvPr>
          <p:cNvSpPr/>
          <p:nvPr/>
        </p:nvSpPr>
        <p:spPr>
          <a:xfrm>
            <a:off x="9201444" y="2500239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3E96ADC-3EE5-820F-7A16-882193A94B37}"/>
              </a:ext>
            </a:extLst>
          </p:cNvPr>
          <p:cNvSpPr/>
          <p:nvPr/>
        </p:nvSpPr>
        <p:spPr>
          <a:xfrm>
            <a:off x="9004326" y="326937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1DBAE9-9699-1F89-E838-8E39022FB8B4}"/>
                  </a:ext>
                </a:extLst>
              </p:cNvPr>
              <p:cNvSpPr txBox="1"/>
              <p:nvPr/>
            </p:nvSpPr>
            <p:spPr>
              <a:xfrm>
                <a:off x="9004326" y="3998436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1DBAE9-9699-1F89-E838-8E39022F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326" y="3998436"/>
                <a:ext cx="1121419" cy="492443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8984D7DD-EA5B-FFDB-5349-4A5FC0336358}"/>
              </a:ext>
            </a:extLst>
          </p:cNvPr>
          <p:cNvSpPr/>
          <p:nvPr/>
        </p:nvSpPr>
        <p:spPr>
          <a:xfrm>
            <a:off x="10813117" y="33050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2AFCFA-ED4C-C76B-759E-19BD29284FDA}"/>
              </a:ext>
            </a:extLst>
          </p:cNvPr>
          <p:cNvSpPr/>
          <p:nvPr/>
        </p:nvSpPr>
        <p:spPr>
          <a:xfrm>
            <a:off x="9446171" y="368231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8C8E88-F583-1254-88C3-113B0298580E}"/>
                  </a:ext>
                </a:extLst>
              </p:cNvPr>
              <p:cNvSpPr txBox="1"/>
              <p:nvPr/>
            </p:nvSpPr>
            <p:spPr>
              <a:xfrm>
                <a:off x="7371151" y="2007796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8C8E88-F583-1254-88C3-113B02985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51" y="2007796"/>
                <a:ext cx="1121419" cy="492443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52C5609B-AC64-6128-19A4-B43B3DE9CFD4}"/>
              </a:ext>
            </a:extLst>
          </p:cNvPr>
          <p:cNvSpPr/>
          <p:nvPr/>
        </p:nvSpPr>
        <p:spPr>
          <a:xfrm>
            <a:off x="10250038" y="411817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6F684A-324A-D46B-493A-457897F08D37}"/>
                  </a:ext>
                </a:extLst>
              </p:cNvPr>
              <p:cNvSpPr txBox="1"/>
              <p:nvPr/>
            </p:nvSpPr>
            <p:spPr>
              <a:xfrm>
                <a:off x="6749713" y="5343350"/>
                <a:ext cx="55340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400" b="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does not exist since</a:t>
                </a:r>
              </a:p>
              <a:p>
                <a:r>
                  <a:rPr lang="en-IN" sz="2400" dirty="0">
                    <a:latin typeface="Century" panose="02040604050505020304" pitchFamily="18" charset="0"/>
                  </a:rPr>
                  <a:t>no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exist in which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lies outside. 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6F684A-324A-D46B-493A-457897F0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13" y="5343350"/>
                <a:ext cx="5534082" cy="1200329"/>
              </a:xfrm>
              <a:prstGeom prst="rect">
                <a:avLst/>
              </a:prstGeom>
              <a:blipFill>
                <a:blip r:embed="rId8"/>
                <a:stretch>
                  <a:fillRect l="-1602"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49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/>
              <p:nvPr/>
            </p:nvSpPr>
            <p:spPr>
              <a:xfrm>
                <a:off x="6375022" y="3068425"/>
                <a:ext cx="5438027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But in our case,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does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400" i="1" baseline="-250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also exists.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22" y="3068425"/>
                <a:ext cx="5438027" cy="890500"/>
              </a:xfrm>
              <a:prstGeom prst="rect">
                <a:avLst/>
              </a:prstGeom>
              <a:blipFill>
                <a:blip r:embed="rId2"/>
                <a:stretch>
                  <a:fillRect l="-1865" t="-7042"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D126A6-6F2D-ED44-89EC-D6B3C42151EF}"/>
                  </a:ext>
                </a:extLst>
              </p:cNvPr>
              <p:cNvSpPr txBox="1"/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D126A6-6F2D-ED44-89EC-D6B3C4215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1076014" y="1980053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979384" y="34640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4372402" y="270865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950659" y="424151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1052591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2976646" y="279838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654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3928042" y="3251392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042" y="3251392"/>
                <a:ext cx="1121419" cy="524567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2661336" y="494537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9B0D39-1152-297C-1E19-2A8304341600}"/>
              </a:ext>
            </a:extLst>
          </p:cNvPr>
          <p:cNvSpPr/>
          <p:nvPr/>
        </p:nvSpPr>
        <p:spPr>
          <a:xfrm>
            <a:off x="1321188" y="2097237"/>
            <a:ext cx="4395638" cy="439563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8DD19-DFA8-969C-43CF-C799A2383663}"/>
              </a:ext>
            </a:extLst>
          </p:cNvPr>
          <p:cNvSpPr/>
          <p:nvPr/>
        </p:nvSpPr>
        <p:spPr>
          <a:xfrm>
            <a:off x="3986676" y="311369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547391-3BD5-DE6B-C436-42D992E1F8A3}"/>
                  </a:ext>
                </a:extLst>
              </p:cNvPr>
              <p:cNvSpPr txBox="1"/>
              <p:nvPr/>
            </p:nvSpPr>
            <p:spPr>
              <a:xfrm>
                <a:off x="449870" y="1598019"/>
                <a:ext cx="2503047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𝑆𝐸𝐶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547391-3BD5-DE6B-C436-42D992E1F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70" y="1598019"/>
                <a:ext cx="2503047" cy="39164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64C0A5-FDA9-3C2F-14AB-ADD7B6BA6128}"/>
                  </a:ext>
                </a:extLst>
              </p:cNvPr>
              <p:cNvSpPr txBox="1"/>
              <p:nvPr/>
            </p:nvSpPr>
            <p:spPr>
              <a:xfrm>
                <a:off x="564905" y="5929428"/>
                <a:ext cx="1887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𝑆𝐸𝐶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64C0A5-FDA9-3C2F-14AB-ADD7B6BA6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05" y="5929428"/>
                <a:ext cx="1887444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DCFBEDF-F113-C1B2-9A18-88A0E4539D71}"/>
              </a:ext>
            </a:extLst>
          </p:cNvPr>
          <p:cNvSpPr/>
          <p:nvPr/>
        </p:nvSpPr>
        <p:spPr>
          <a:xfrm>
            <a:off x="2294694" y="28317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9BD24C-1576-A6DA-147B-B679C10FDF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9BD24C-1576-A6DA-147B-B679C10FDF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7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057DA5B-0FB9-5237-24DC-1EE722DFEE90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CB7E97-AE2B-8386-D595-B777D1E3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Observation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9A2768-3A04-AB1A-E01C-A4A9213B77A4}"/>
                  </a:ext>
                </a:extLst>
              </p:cNvPr>
              <p:cNvSpPr txBox="1"/>
              <p:nvPr/>
            </p:nvSpPr>
            <p:spPr>
              <a:xfrm>
                <a:off x="1614488" y="2782784"/>
                <a:ext cx="9524921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" panose="02040604050505020304" pitchFamily="18" charset="0"/>
                  </a:rPr>
                  <a:t>We also observe that,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9A2768-3A04-AB1A-E01C-A4A9213B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488" y="2782784"/>
                <a:ext cx="9524921" cy="860748"/>
              </a:xfrm>
              <a:prstGeom prst="rect">
                <a:avLst/>
              </a:prstGeom>
              <a:blipFill>
                <a:blip r:embed="rId2"/>
                <a:stretch>
                  <a:fillRect t="-428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419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CB7E97-AE2B-8386-D595-B777D1E3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Observation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9A2768-3A04-AB1A-E01C-A4A9213B77A4}"/>
                  </a:ext>
                </a:extLst>
              </p:cNvPr>
              <p:cNvSpPr txBox="1"/>
              <p:nvPr/>
            </p:nvSpPr>
            <p:spPr>
              <a:xfrm>
                <a:off x="1614488" y="2782784"/>
                <a:ext cx="9524921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" panose="02040604050505020304" pitchFamily="18" charset="0"/>
                  </a:rPr>
                  <a:t>We also observe that,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9A2768-3A04-AB1A-E01C-A4A9213B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488" y="2782784"/>
                <a:ext cx="9524921" cy="860748"/>
              </a:xfrm>
              <a:prstGeom prst="rect">
                <a:avLst/>
              </a:prstGeom>
              <a:blipFill>
                <a:blip r:embed="rId2"/>
                <a:stretch>
                  <a:fillRect t="-428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E1DEC7-E930-EE43-1080-47791B9D416C}"/>
                  </a:ext>
                </a:extLst>
              </p:cNvPr>
              <p:cNvSpPr txBox="1"/>
              <p:nvPr/>
            </p:nvSpPr>
            <p:spPr>
              <a:xfrm>
                <a:off x="2047836" y="4522509"/>
                <a:ext cx="9091573" cy="1167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" panose="02040604050505020304" pitchFamily="18" charset="0"/>
                  </a:rPr>
                  <a:t>Note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) may not be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being any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E1DEC7-E930-EE43-1080-47791B9D4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836" y="4522509"/>
                <a:ext cx="9091573" cy="1167499"/>
              </a:xfrm>
              <a:prstGeom prst="rect">
                <a:avLst/>
              </a:prstGeom>
              <a:blipFill>
                <a:blip r:embed="rId3"/>
                <a:stretch>
                  <a:fillRect l="-1117" t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868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FB891E-E054-BBAA-F309-EA8401E5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3494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Century" panose="02040604050505020304" pitchFamily="18" charset="0"/>
              </a:rPr>
              <a:t>Uniqueness of the smallest enclosing circle</a:t>
            </a:r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445042-C832-FEA4-F3C9-A697C51E7E79}"/>
              </a:ext>
            </a:extLst>
          </p:cNvPr>
          <p:cNvSpPr/>
          <p:nvPr/>
        </p:nvSpPr>
        <p:spPr>
          <a:xfrm>
            <a:off x="2651487" y="1553358"/>
            <a:ext cx="315310" cy="3153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2821022" y="328969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3961687" y="248101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802612" y="48520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5327814" y="1533033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0BBD0B-80DD-0F26-4B35-4AA440E9CC66}"/>
              </a:ext>
            </a:extLst>
          </p:cNvPr>
          <p:cNvSpPr/>
          <p:nvPr/>
        </p:nvSpPr>
        <p:spPr>
          <a:xfrm>
            <a:off x="5079650" y="327134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09C482-6C98-DC40-A61A-B9F8D0E2B1DE}"/>
              </a:ext>
            </a:extLst>
          </p:cNvPr>
          <p:cNvSpPr/>
          <p:nvPr/>
        </p:nvSpPr>
        <p:spPr>
          <a:xfrm>
            <a:off x="1717232" y="5484675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1672230" y="23233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1717232" y="453669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/>
              <p:nvPr/>
            </p:nvSpPr>
            <p:spPr>
              <a:xfrm>
                <a:off x="5578343" y="1746039"/>
                <a:ext cx="501804" cy="458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C4F12-625D-3407-933A-572F4C7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43" y="1746039"/>
                <a:ext cx="501804" cy="458011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3EFA4-F1CA-AD98-B09F-53D07109F395}"/>
                  </a:ext>
                </a:extLst>
              </p:cNvPr>
              <p:cNvSpPr txBox="1"/>
              <p:nvPr/>
            </p:nvSpPr>
            <p:spPr>
              <a:xfrm>
                <a:off x="2004228" y="1232677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3EFA4-F1CA-AD98-B09F-53D07109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228" y="1232677"/>
                <a:ext cx="719186" cy="430887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9AEA71-A5F8-4329-F5A2-1078C035E324}"/>
                  </a:ext>
                </a:extLst>
              </p:cNvPr>
              <p:cNvSpPr txBox="1"/>
              <p:nvPr/>
            </p:nvSpPr>
            <p:spPr>
              <a:xfrm>
                <a:off x="6592771" y="3023738"/>
                <a:ext cx="5551604" cy="1684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If</a:t>
                </a:r>
                <a:r>
                  <a:rPr lang="en-US" sz="2400" b="0" dirty="0">
                    <a:effectLst/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is outside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4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 must lie on the boundary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effectLst/>
                    <a:latin typeface="Century" panose="02040604050505020304" pitchFamily="18" charset="0"/>
                  </a:rPr>
                  <a:t>.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9AEA71-A5F8-4329-F5A2-1078C035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71" y="3023738"/>
                <a:ext cx="5551604" cy="1684435"/>
              </a:xfrm>
              <a:prstGeom prst="rect">
                <a:avLst/>
              </a:prstGeom>
              <a:blipFill>
                <a:blip r:embed="rId5"/>
                <a:stretch>
                  <a:fillRect l="-1367" t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42C729B-E059-DFF4-E698-C1B7EFF9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Outline of proof </a:t>
            </a:r>
          </a:p>
        </p:txBody>
      </p:sp>
    </p:spTree>
    <p:extLst>
      <p:ext uri="{BB962C8B-B14F-4D97-AF65-F5344CB8AC3E}">
        <p14:creationId xmlns:p14="http://schemas.microsoft.com/office/powerpoint/2010/main" val="40075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D30324-ED38-35C4-A39D-2A8DEF3414FA}"/>
              </a:ext>
            </a:extLst>
          </p:cNvPr>
          <p:cNvCxnSpPr>
            <a:cxnSpLocks/>
          </p:cNvCxnSpPr>
          <p:nvPr/>
        </p:nvCxnSpPr>
        <p:spPr>
          <a:xfrm>
            <a:off x="2326277" y="3672195"/>
            <a:ext cx="2484575" cy="491889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9F070-C20A-5BCF-93AC-CA95C61C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92" y="2955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Key idea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46E02-508A-8E46-5E6B-FE95A5C0FC01}"/>
                  </a:ext>
                </a:extLst>
              </p:cNvPr>
              <p:cNvSpPr txBox="1"/>
              <p:nvPr/>
            </p:nvSpPr>
            <p:spPr>
              <a:xfrm>
                <a:off x="7229596" y="3246599"/>
                <a:ext cx="4504907" cy="3475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∠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/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cannot be obtuse, since if that is the case, we can shift the center of the smallest enclosing circle along the direction of perpendicular bisector of longest side,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/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keeping all the points inside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 on the boundary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46E02-508A-8E46-5E6B-FE95A5C0F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96" y="3246599"/>
                <a:ext cx="4504907" cy="3475823"/>
              </a:xfrm>
              <a:prstGeom prst="rect">
                <a:avLst/>
              </a:prstGeom>
              <a:blipFill>
                <a:blip r:embed="rId2"/>
                <a:stretch>
                  <a:fillRect l="-1966" t="-1455" b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3F706D-5892-3863-7593-D457476DAA1B}"/>
              </a:ext>
            </a:extLst>
          </p:cNvPr>
          <p:cNvCxnSpPr>
            <a:cxnSpLocks/>
          </p:cNvCxnSpPr>
          <p:nvPr/>
        </p:nvCxnSpPr>
        <p:spPr>
          <a:xfrm flipH="1">
            <a:off x="1942054" y="3849149"/>
            <a:ext cx="1174526" cy="146342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2B035-4550-AB89-8B64-5B20BD7B39A9}"/>
              </a:ext>
            </a:extLst>
          </p:cNvPr>
          <p:cNvCxnSpPr>
            <a:cxnSpLocks/>
          </p:cNvCxnSpPr>
          <p:nvPr/>
        </p:nvCxnSpPr>
        <p:spPr>
          <a:xfrm>
            <a:off x="2607120" y="1741111"/>
            <a:ext cx="509460" cy="2108038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2F75836-3079-F1E5-9F22-91522F324F32}"/>
              </a:ext>
            </a:extLst>
          </p:cNvPr>
          <p:cNvSpPr/>
          <p:nvPr/>
        </p:nvSpPr>
        <p:spPr>
          <a:xfrm>
            <a:off x="944880" y="1690688"/>
            <a:ext cx="4343400" cy="4343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7253D9-ED87-234F-79B1-38547B69ECAB}"/>
              </a:ext>
            </a:extLst>
          </p:cNvPr>
          <p:cNvSpPr/>
          <p:nvPr/>
        </p:nvSpPr>
        <p:spPr>
          <a:xfrm>
            <a:off x="1365480" y="1355589"/>
            <a:ext cx="5041102" cy="489683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2C7D80-47FD-4AD6-0342-AED11545AB43}"/>
                  </a:ext>
                </a:extLst>
              </p:cNvPr>
              <p:cNvSpPr txBox="1"/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2C7D80-47FD-4AD6-0342-AED11545A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3" y="1893235"/>
                <a:ext cx="78024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1B35F2-0949-5A0F-72A3-A214C10B1398}"/>
              </a:ext>
            </a:extLst>
          </p:cNvPr>
          <p:cNvCxnSpPr>
            <a:cxnSpLocks/>
          </p:cNvCxnSpPr>
          <p:nvPr/>
        </p:nvCxnSpPr>
        <p:spPr>
          <a:xfrm flipH="1">
            <a:off x="1921406" y="1760271"/>
            <a:ext cx="672746" cy="356469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928F6FC-D0BE-47E1-AE83-AE27879C9C3F}"/>
              </a:ext>
            </a:extLst>
          </p:cNvPr>
          <p:cNvCxnSpPr>
            <a:cxnSpLocks/>
          </p:cNvCxnSpPr>
          <p:nvPr/>
        </p:nvCxnSpPr>
        <p:spPr>
          <a:xfrm flipH="1">
            <a:off x="1433844" y="1760271"/>
            <a:ext cx="1173276" cy="20888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B797E6-77E0-D234-B924-E75E5AA3BE2A}"/>
              </a:ext>
            </a:extLst>
          </p:cNvPr>
          <p:cNvCxnSpPr>
            <a:cxnSpLocks/>
          </p:cNvCxnSpPr>
          <p:nvPr/>
        </p:nvCxnSpPr>
        <p:spPr>
          <a:xfrm>
            <a:off x="1428587" y="3862388"/>
            <a:ext cx="494221" cy="146257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5162C8-3C5C-4C27-767F-8203430A2F06}"/>
              </a:ext>
            </a:extLst>
          </p:cNvPr>
          <p:cNvSpPr/>
          <p:nvPr/>
        </p:nvSpPr>
        <p:spPr>
          <a:xfrm>
            <a:off x="1276189" y="3704733"/>
            <a:ext cx="315310" cy="3153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7B1372-2F10-FC2E-ECD5-3F946636EDFC}"/>
              </a:ext>
            </a:extLst>
          </p:cNvPr>
          <p:cNvSpPr/>
          <p:nvPr/>
        </p:nvSpPr>
        <p:spPr>
          <a:xfrm>
            <a:off x="2449465" y="1602616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6BC54985-661A-1E0C-CF84-20C789A588C0}"/>
              </a:ext>
            </a:extLst>
          </p:cNvPr>
          <p:cNvSpPr/>
          <p:nvPr/>
        </p:nvSpPr>
        <p:spPr>
          <a:xfrm>
            <a:off x="1428587" y="3602928"/>
            <a:ext cx="334311" cy="492443"/>
          </a:xfrm>
          <a:prstGeom prst="arc">
            <a:avLst>
              <a:gd name="adj1" fmla="val 16145309"/>
              <a:gd name="adj2" fmla="val 632151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8DCE9C-6B55-8D5B-596E-1B30F4CE862F}"/>
              </a:ext>
            </a:extLst>
          </p:cNvPr>
          <p:cNvSpPr/>
          <p:nvPr/>
        </p:nvSpPr>
        <p:spPr>
          <a:xfrm>
            <a:off x="2958925" y="3691494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5A8047-3BBF-4CB6-B006-6A3C43D762E6}"/>
                  </a:ext>
                </a:extLst>
              </p:cNvPr>
              <p:cNvSpPr txBox="1"/>
              <p:nvPr/>
            </p:nvSpPr>
            <p:spPr>
              <a:xfrm>
                <a:off x="1319633" y="4030790"/>
                <a:ext cx="812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5A8047-3BBF-4CB6-B006-6A3C43D76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33" y="4030790"/>
                <a:ext cx="81231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F5182E-6AD7-EB4B-0866-ABA4829EBFD1}"/>
                  </a:ext>
                </a:extLst>
              </p:cNvPr>
              <p:cNvSpPr txBox="1"/>
              <p:nvPr/>
            </p:nvSpPr>
            <p:spPr>
              <a:xfrm>
                <a:off x="3069383" y="4025959"/>
                <a:ext cx="812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F5182E-6AD7-EB4B-0866-ABA4829E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83" y="4025959"/>
                <a:ext cx="812319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24FAEAB9-F779-894C-1AD2-331F447E0D82}"/>
              </a:ext>
            </a:extLst>
          </p:cNvPr>
          <p:cNvSpPr/>
          <p:nvPr/>
        </p:nvSpPr>
        <p:spPr>
          <a:xfrm>
            <a:off x="2326277" y="3321347"/>
            <a:ext cx="1104563" cy="965314"/>
          </a:xfrm>
          <a:prstGeom prst="arc">
            <a:avLst>
              <a:gd name="adj1" fmla="val 17180984"/>
              <a:gd name="adj2" fmla="val 6083026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31E1EB-2733-8BB4-B5E1-85608C544078}"/>
                  </a:ext>
                </a:extLst>
              </p:cNvPr>
              <p:cNvSpPr txBox="1"/>
              <p:nvPr/>
            </p:nvSpPr>
            <p:spPr>
              <a:xfrm>
                <a:off x="2033790" y="1178338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31E1EB-2733-8BB4-B5E1-85608C544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90" y="1178338"/>
                <a:ext cx="719186" cy="430887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2ACDA09-2A8C-9210-DD21-7FDE7E9FAA36}"/>
              </a:ext>
            </a:extLst>
          </p:cNvPr>
          <p:cNvSpPr/>
          <p:nvPr/>
        </p:nvSpPr>
        <p:spPr>
          <a:xfrm>
            <a:off x="3443808" y="2483308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EE277B-6751-5EAD-0822-127BE621BA39}"/>
              </a:ext>
            </a:extLst>
          </p:cNvPr>
          <p:cNvSpPr/>
          <p:nvPr/>
        </p:nvSpPr>
        <p:spPr>
          <a:xfrm>
            <a:off x="3882912" y="3340190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E82CB03-0609-3DC7-21DE-AEED95FB0537}"/>
              </a:ext>
            </a:extLst>
          </p:cNvPr>
          <p:cNvSpPr/>
          <p:nvPr/>
        </p:nvSpPr>
        <p:spPr>
          <a:xfrm>
            <a:off x="4776370" y="3313632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A3ACDBA-FC31-B986-1945-AEE02D5125C5}"/>
              </a:ext>
            </a:extLst>
          </p:cNvPr>
          <p:cNvSpPr/>
          <p:nvPr/>
        </p:nvSpPr>
        <p:spPr>
          <a:xfrm>
            <a:off x="3153109" y="5213517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A69611-1143-7056-E462-E2584F11CCDD}"/>
                  </a:ext>
                </a:extLst>
              </p:cNvPr>
              <p:cNvSpPr txBox="1"/>
              <p:nvPr/>
            </p:nvSpPr>
            <p:spPr>
              <a:xfrm>
                <a:off x="5254496" y="4984511"/>
                <a:ext cx="719186" cy="45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A69611-1143-7056-E462-E2584F11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496" y="4984511"/>
                <a:ext cx="719186" cy="458011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6DC69C-D6B3-5F70-075A-CFA2D135AE21}"/>
                  </a:ext>
                </a:extLst>
              </p:cNvPr>
              <p:cNvSpPr txBox="1"/>
              <p:nvPr/>
            </p:nvSpPr>
            <p:spPr>
              <a:xfrm>
                <a:off x="783876" y="3423636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6DC69C-D6B3-5F70-075A-CFA2D135A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76" y="3423636"/>
                <a:ext cx="719186" cy="430887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77AD5C30-D90F-91E7-5F01-3ADA7EAA83BD}"/>
              </a:ext>
            </a:extLst>
          </p:cNvPr>
          <p:cNvSpPr/>
          <p:nvPr/>
        </p:nvSpPr>
        <p:spPr>
          <a:xfrm>
            <a:off x="4993857" y="5392626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3E6F379-E545-35E1-BFE6-95EA9DE04E26}"/>
              </a:ext>
            </a:extLst>
          </p:cNvPr>
          <p:cNvSpPr/>
          <p:nvPr/>
        </p:nvSpPr>
        <p:spPr>
          <a:xfrm>
            <a:off x="1773074" y="5132581"/>
            <a:ext cx="315310" cy="3153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09AC94-9482-2017-9D9C-A7E772D6B774}"/>
                  </a:ext>
                </a:extLst>
              </p:cNvPr>
              <p:cNvSpPr txBox="1"/>
              <p:nvPr/>
            </p:nvSpPr>
            <p:spPr>
              <a:xfrm>
                <a:off x="7074892" y="923739"/>
                <a:ext cx="4842708" cy="196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Let’s assume that the smallest enclosing circle contains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inside it. Hence, the defining points for this circle must be taken from set P.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09AC94-9482-2017-9D9C-A7E772D6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892" y="923739"/>
                <a:ext cx="4842708" cy="1968744"/>
              </a:xfrm>
              <a:prstGeom prst="rect">
                <a:avLst/>
              </a:prstGeom>
              <a:blipFill>
                <a:blip r:embed="rId9"/>
                <a:stretch>
                  <a:fillRect l="-1832" t="-2564" r="-1571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41BCA4-68E4-3174-969B-C759A09BE032}"/>
                  </a:ext>
                </a:extLst>
              </p:cNvPr>
              <p:cNvSpPr txBox="1"/>
              <p:nvPr/>
            </p:nvSpPr>
            <p:spPr>
              <a:xfrm>
                <a:off x="2064080" y="5122381"/>
                <a:ext cx="7191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/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41BCA4-68E4-3174-969B-C759A09B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080" y="5122381"/>
                <a:ext cx="719186" cy="430887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7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488" y="1619114"/>
            <a:ext cx="8721001" cy="4873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SEC</a:t>
            </a:r>
            <a:r>
              <a:rPr lang="en-IN" sz="3300" baseline="-25000" dirty="0">
                <a:solidFill>
                  <a:srgbClr val="0070C0"/>
                </a:solidFill>
                <a:latin typeface="Monaco" pitchFamily="2" charset="77"/>
              </a:rPr>
              <a:t>1</a:t>
            </a:r>
            <a:r>
              <a:rPr lang="en-IN" sz="3300" b="0" dirty="0">
                <a:effectLst/>
                <a:latin typeface="Monaco" pitchFamily="2" charset="77"/>
              </a:rPr>
              <a:t>(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i-1</a:t>
            </a:r>
            <a:r>
              <a:rPr lang="en-IN" sz="3300" b="0" dirty="0">
                <a:effectLst/>
                <a:latin typeface="Monaco" pitchFamily="2" charset="77"/>
              </a:rPr>
              <a:t>,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3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Circle(</a:t>
            </a:r>
            <a:r>
              <a:rPr lang="en-IN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i</a:t>
            </a:r>
            <a:r>
              <a:rPr lang="en-IN" dirty="0">
                <a:latin typeface="Monaco" pitchFamily="2" charset="77"/>
              </a:rPr>
              <a:t>)</a:t>
            </a:r>
            <a:r>
              <a:rPr lang="en-IN" baseline="-25000" dirty="0">
                <a:latin typeface="Monaco" pitchFamily="2" charset="77"/>
              </a:rPr>
              <a:t> </a:t>
            </a:r>
            <a:endParaRPr lang="en-IN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 err="1">
                <a:solidFill>
                  <a:srgbClr val="00B050"/>
                </a:solidFill>
                <a:latin typeface="Monaco" pitchFamily="2" charset="77"/>
              </a:rPr>
              <a:t>i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 - 1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 err="1">
                <a:latin typeface="Monaco" pitchFamily="2" charset="77"/>
              </a:rPr>
              <a:t>p</a:t>
            </a:r>
            <a:r>
              <a:rPr lang="en-IN" sz="3200" baseline="-25000" dirty="0" err="1">
                <a:latin typeface="Monaco" pitchFamily="2" charset="77"/>
              </a:rPr>
              <a:t>j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Update(C)</a:t>
            </a:r>
            <a:endParaRPr lang="en-IN" sz="3200" b="0" dirty="0">
              <a:solidFill>
                <a:schemeClr val="accent4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dirty="0">
                <a:solidFill>
                  <a:schemeClr val="accent4"/>
                </a:solidFill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488" y="1619114"/>
            <a:ext cx="8721001" cy="4873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SEC</a:t>
            </a:r>
            <a:r>
              <a:rPr lang="en-IN" sz="3300" baseline="-25000" dirty="0">
                <a:solidFill>
                  <a:srgbClr val="0070C0"/>
                </a:solidFill>
                <a:latin typeface="Monaco" pitchFamily="2" charset="77"/>
              </a:rPr>
              <a:t>1</a:t>
            </a:r>
            <a:r>
              <a:rPr lang="en-IN" sz="3300" b="0" dirty="0">
                <a:effectLst/>
                <a:latin typeface="Monaco" pitchFamily="2" charset="77"/>
              </a:rPr>
              <a:t>(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i-1</a:t>
            </a:r>
            <a:r>
              <a:rPr lang="en-IN" sz="3300" b="0" dirty="0">
                <a:effectLst/>
                <a:latin typeface="Monaco" pitchFamily="2" charset="77"/>
              </a:rPr>
              <a:t>,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i</a:t>
            </a:r>
            <a:r>
              <a:rPr lang="en-IN" sz="33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Circle(</a:t>
            </a:r>
            <a:r>
              <a:rPr lang="en-IN" dirty="0">
                <a:latin typeface="Monaco" pitchFamily="2" charset="77"/>
              </a:rPr>
              <a:t>p</a:t>
            </a:r>
            <a:r>
              <a:rPr lang="en-IN" baseline="-25000" dirty="0">
                <a:latin typeface="Monaco" pitchFamily="2" charset="77"/>
              </a:rPr>
              <a:t>i</a:t>
            </a:r>
            <a:r>
              <a:rPr lang="en-IN" dirty="0">
                <a:latin typeface="Monaco" pitchFamily="2" charset="77"/>
              </a:rPr>
              <a:t>)</a:t>
            </a:r>
            <a:r>
              <a:rPr lang="en-IN" baseline="-25000" dirty="0">
                <a:latin typeface="Monaco" pitchFamily="2" charset="77"/>
              </a:rPr>
              <a:t> </a:t>
            </a:r>
            <a:endParaRPr lang="en-IN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dirty="0" err="1">
                <a:solidFill>
                  <a:srgbClr val="00B050"/>
                </a:solidFill>
                <a:latin typeface="Monaco" pitchFamily="2" charset="77"/>
              </a:rPr>
              <a:t>i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 - 1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 err="1">
                <a:latin typeface="Monaco" pitchFamily="2" charset="77"/>
              </a:rPr>
              <a:t>p</a:t>
            </a:r>
            <a:r>
              <a:rPr lang="en-IN" sz="3200" baseline="-25000" dirty="0" err="1">
                <a:latin typeface="Monaco" pitchFamily="2" charset="77"/>
              </a:rPr>
              <a:t>j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2800" b="0" dirty="0">
                <a:effectLst/>
                <a:latin typeface="Monaco" pitchFamily="2" charset="77"/>
              </a:rPr>
              <a:t>SEC</a:t>
            </a:r>
            <a:r>
              <a:rPr lang="en-IN" sz="2800" b="0" baseline="-25000" dirty="0">
                <a:effectLst/>
                <a:latin typeface="Monaco" pitchFamily="2" charset="77"/>
              </a:rPr>
              <a:t>2</a:t>
            </a:r>
            <a:r>
              <a:rPr lang="en-IN" sz="2800" b="0" dirty="0">
                <a:effectLst/>
                <a:latin typeface="Monaco" pitchFamily="2" charset="77"/>
              </a:rPr>
              <a:t>(P</a:t>
            </a:r>
            <a:r>
              <a:rPr lang="en-IN" sz="2800" b="0" baseline="-25000" dirty="0">
                <a:effectLst/>
                <a:latin typeface="Monaco" pitchFamily="2" charset="77"/>
              </a:rPr>
              <a:t>j-1</a:t>
            </a:r>
            <a:r>
              <a:rPr lang="en-IN" sz="2800" dirty="0">
                <a:latin typeface="Monaco" pitchFamily="2" charset="77"/>
              </a:rPr>
              <a:t>,p</a:t>
            </a:r>
            <a:r>
              <a:rPr lang="en-IN" sz="2800" baseline="-25000" dirty="0">
                <a:latin typeface="Monaco" pitchFamily="2" charset="77"/>
              </a:rPr>
              <a:t>i</a:t>
            </a:r>
            <a:r>
              <a:rPr lang="en-IN" sz="2800" dirty="0">
                <a:latin typeface="Monaco" pitchFamily="2" charset="77"/>
              </a:rPr>
              <a:t>,p</a:t>
            </a:r>
            <a:r>
              <a:rPr lang="en-IN" sz="2800" baseline="-25000" dirty="0">
                <a:latin typeface="Monaco" pitchFamily="2" charset="77"/>
              </a:rPr>
              <a:t>j</a:t>
            </a:r>
            <a:r>
              <a:rPr lang="en-IN" sz="2800" dirty="0">
                <a:latin typeface="Monaco" pitchFamily="2" charset="77"/>
              </a:rPr>
              <a:t>)</a:t>
            </a:r>
            <a:endParaRPr lang="en-IN" sz="3200" b="0" dirty="0">
              <a:solidFill>
                <a:schemeClr val="accent4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dirty="0">
                <a:solidFill>
                  <a:schemeClr val="accent4"/>
                </a:solidFill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7FF4501-6B08-E371-238E-336D315C03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085844"/>
                <a:ext cx="10738757" cy="8846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Building the method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32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3200" i="1" baseline="-2500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,</a:t>
                </a:r>
                <a:r>
                  <a:rPr lang="en-IN" sz="32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.  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7FF4501-6B08-E371-238E-336D315C0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085844"/>
                <a:ext cx="10738757" cy="884686"/>
              </a:xfrm>
              <a:prstGeom prst="rect">
                <a:avLst/>
              </a:prstGeom>
              <a:blipFill>
                <a:blip r:embed="rId2"/>
                <a:stretch>
                  <a:fillRect l="-1417" t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05345-83C9-ECE8-8ED7-699363D12AD0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AA9C8-B524-518E-AF42-B3D541F5FFCA}"/>
              </a:ext>
            </a:extLst>
          </p:cNvPr>
          <p:cNvSpPr/>
          <p:nvPr/>
        </p:nvSpPr>
        <p:spPr>
          <a:xfrm>
            <a:off x="265555" y="8245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4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444" y="1619114"/>
            <a:ext cx="7964045" cy="4873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SEC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effectLst/>
                <a:latin typeface="Monaco" pitchFamily="2" charset="77"/>
              </a:rPr>
              <a:t>(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j-1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</a:t>
            </a:r>
            <a:r>
              <a:rPr lang="en-IN" sz="3300" b="0" dirty="0">
                <a:effectLst/>
                <a:latin typeface="Monaco" pitchFamily="2" charset="77"/>
              </a:rPr>
              <a:t> </a:t>
            </a:r>
            <a:r>
              <a:rPr lang="en-IN" sz="3300" dirty="0">
                <a:solidFill>
                  <a:srgbClr val="0070C0"/>
                </a:solidFill>
                <a:latin typeface="Monaco" pitchFamily="2" charset="77"/>
              </a:rPr>
              <a:t>p</a:t>
            </a:r>
            <a:r>
              <a:rPr lang="en-IN" sz="3300" baseline="-25000" dirty="0">
                <a:solidFill>
                  <a:srgbClr val="0070C0"/>
                </a:solidFill>
                <a:latin typeface="Monaco" pitchFamily="2" charset="77"/>
              </a:rPr>
              <a:t>i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 </a:t>
            </a:r>
            <a:r>
              <a:rPr lang="en-IN" sz="3300" b="0" dirty="0" err="1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 err="1">
                <a:solidFill>
                  <a:srgbClr val="0070C0"/>
                </a:solidFill>
                <a:effectLst/>
                <a:latin typeface="Monaco" pitchFamily="2" charset="77"/>
              </a:rPr>
              <a:t>j</a:t>
            </a:r>
            <a:r>
              <a:rPr lang="en-IN" sz="33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Circle(p</a:t>
            </a:r>
            <a:r>
              <a:rPr lang="en-IN" sz="2900" baseline="-25000" dirty="0"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, </a:t>
            </a:r>
            <a:r>
              <a:rPr lang="en-IN" sz="2900" dirty="0" err="1">
                <a:latin typeface="Monaco" pitchFamily="2" charset="77"/>
              </a:rPr>
              <a:t>p</a:t>
            </a:r>
            <a:r>
              <a:rPr lang="en-IN" sz="2900" baseline="-25000" dirty="0" err="1">
                <a:latin typeface="Monaco" pitchFamily="2" charset="77"/>
              </a:rPr>
              <a:t>j</a:t>
            </a:r>
            <a:r>
              <a:rPr lang="en-IN" sz="2900" dirty="0">
                <a:latin typeface="Monaco" pitchFamily="2" charset="77"/>
              </a:rPr>
              <a:t>)</a:t>
            </a:r>
            <a:r>
              <a:rPr lang="en-IN" baseline="-25000" dirty="0">
                <a:latin typeface="Monaco" pitchFamily="2" charset="77"/>
              </a:rPr>
              <a:t>         </a:t>
            </a:r>
            <a:endParaRPr lang="en-IN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70C0"/>
                </a:solidFill>
                <a:effectLst/>
                <a:latin typeface="Monaco" pitchFamily="2" charset="77"/>
              </a:rPr>
              <a:t>k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j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 - 1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>
                <a:latin typeface="Monaco" pitchFamily="2" charset="77"/>
              </a:rPr>
              <a:t>p</a:t>
            </a:r>
            <a:r>
              <a:rPr lang="en-IN" sz="3200" baseline="-25000" dirty="0">
                <a:latin typeface="Monaco" pitchFamily="2" charset="77"/>
              </a:rPr>
              <a:t>k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</a:t>
            </a:r>
            <a:r>
              <a:rPr lang="en-IN" sz="2900" dirty="0">
                <a:latin typeface="Monaco" pitchFamily="2" charset="77"/>
              </a:rPr>
              <a:t>Update(C)</a:t>
            </a:r>
          </a:p>
          <a:p>
            <a:pPr marL="0" indent="0">
              <a:buNone/>
            </a:pP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CF8E56-55D4-0AB8-CF30-A4DB64923E6F}"/>
              </a:ext>
            </a:extLst>
          </p:cNvPr>
          <p:cNvSpPr txBox="1">
            <a:spLocks/>
          </p:cNvSpPr>
          <p:nvPr/>
        </p:nvSpPr>
        <p:spPr>
          <a:xfrm>
            <a:off x="838200" y="3003344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13139-1800-5908-8F0E-3F98DC12102A}"/>
              </a:ext>
            </a:extLst>
          </p:cNvPr>
          <p:cNvSpPr/>
          <p:nvPr/>
        </p:nvSpPr>
        <p:spPr>
          <a:xfrm>
            <a:off x="11038490" y="-499338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EEF28-0E74-5AFE-B402-B5E2461E01F1}"/>
              </a:ext>
            </a:extLst>
          </p:cNvPr>
          <p:cNvSpPr/>
          <p:nvPr/>
        </p:nvSpPr>
        <p:spPr>
          <a:xfrm>
            <a:off x="-519305" y="5712285"/>
            <a:ext cx="1569720" cy="15697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FF4501-6B08-E371-238E-336D315C0308}"/>
              </a:ext>
            </a:extLst>
          </p:cNvPr>
          <p:cNvSpPr txBox="1">
            <a:spLocks/>
          </p:cNvSpPr>
          <p:nvPr/>
        </p:nvSpPr>
        <p:spPr>
          <a:xfrm>
            <a:off x="838199" y="3085844"/>
            <a:ext cx="10738757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4"/>
                </a:solidFill>
                <a:latin typeface="Century" panose="02040604050505020304" pitchFamily="18" charset="0"/>
              </a:rPr>
              <a:t>Third Defining Point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2973DE-1DAB-0B67-FF49-9CBB41350518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05345-83C9-ECE8-8ED7-699363D12AD0}"/>
              </a:ext>
            </a:extLst>
          </p:cNvPr>
          <p:cNvSpPr/>
          <p:nvPr/>
        </p:nvSpPr>
        <p:spPr>
          <a:xfrm>
            <a:off x="265555" y="8380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AA9C8-B524-518E-AF42-B3D541F5FFCA}"/>
              </a:ext>
            </a:extLst>
          </p:cNvPr>
          <p:cNvSpPr/>
          <p:nvPr/>
        </p:nvSpPr>
        <p:spPr>
          <a:xfrm>
            <a:off x="265555" y="824563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C3C90-7EA9-BD86-7663-F4F11421A02C}"/>
              </a:ext>
            </a:extLst>
          </p:cNvPr>
          <p:cNvSpPr/>
          <p:nvPr/>
        </p:nvSpPr>
        <p:spPr>
          <a:xfrm>
            <a:off x="265555" y="82207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35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B2AD7D-D16F-F31A-AB8C-DE67EEAFF7FC}"/>
              </a:ext>
            </a:extLst>
          </p:cNvPr>
          <p:cNvSpPr/>
          <p:nvPr/>
        </p:nvSpPr>
        <p:spPr>
          <a:xfrm>
            <a:off x="1076014" y="1980053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B36F0-3E73-BB97-145C-8C800CB52D09}"/>
              </a:ext>
            </a:extLst>
          </p:cNvPr>
          <p:cNvSpPr/>
          <p:nvPr/>
        </p:nvSpPr>
        <p:spPr>
          <a:xfrm>
            <a:off x="1979384" y="34640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BFC7C-9BE9-C53B-28F3-56AC0A0AA7B5}"/>
              </a:ext>
            </a:extLst>
          </p:cNvPr>
          <p:cNvSpPr/>
          <p:nvPr/>
        </p:nvSpPr>
        <p:spPr>
          <a:xfrm>
            <a:off x="4372402" y="270865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36E0FD-7B74-E1F1-C6B7-894A465A283F}"/>
              </a:ext>
            </a:extLst>
          </p:cNvPr>
          <p:cNvSpPr/>
          <p:nvPr/>
        </p:nvSpPr>
        <p:spPr>
          <a:xfrm>
            <a:off x="3950659" y="424151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8AB3E5-63B6-B17A-1ED6-6F3C5086ED0B}"/>
              </a:ext>
            </a:extLst>
          </p:cNvPr>
          <p:cNvSpPr/>
          <p:nvPr/>
        </p:nvSpPr>
        <p:spPr>
          <a:xfrm>
            <a:off x="1052591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A2ACA-C2CC-AD45-02D2-A1BBD55F8C8D}"/>
              </a:ext>
            </a:extLst>
          </p:cNvPr>
          <p:cNvSpPr/>
          <p:nvPr/>
        </p:nvSpPr>
        <p:spPr>
          <a:xfrm>
            <a:off x="2976646" y="279838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04894-E0D5-BF11-DFFA-1DCD1E9425D6}"/>
              </a:ext>
            </a:extLst>
          </p:cNvPr>
          <p:cNvSpPr/>
          <p:nvPr/>
        </p:nvSpPr>
        <p:spPr>
          <a:xfrm>
            <a:off x="2818991" y="3654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/>
              <p:nvPr/>
            </p:nvSpPr>
            <p:spPr>
              <a:xfrm>
                <a:off x="1662729" y="4891639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A319D6-AEB6-0C26-FF01-AC605BE4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29" y="4891639"/>
                <a:ext cx="112141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340FB1D-BDAC-9DF5-DF97-E353FFF781A8}"/>
              </a:ext>
            </a:extLst>
          </p:cNvPr>
          <p:cNvSpPr/>
          <p:nvPr/>
        </p:nvSpPr>
        <p:spPr>
          <a:xfrm>
            <a:off x="2661336" y="494537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9B0D39-1152-297C-1E19-2A8304341600}"/>
              </a:ext>
            </a:extLst>
          </p:cNvPr>
          <p:cNvSpPr/>
          <p:nvPr/>
        </p:nvSpPr>
        <p:spPr>
          <a:xfrm>
            <a:off x="1321188" y="2097237"/>
            <a:ext cx="4395638" cy="439563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8DD19-DFA8-969C-43CF-C799A2383663}"/>
              </a:ext>
            </a:extLst>
          </p:cNvPr>
          <p:cNvSpPr/>
          <p:nvPr/>
        </p:nvSpPr>
        <p:spPr>
          <a:xfrm>
            <a:off x="2065784" y="469434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D126A6-6F2D-ED44-89EC-D6B3C42151EF}"/>
                  </a:ext>
                </a:extLst>
              </p:cNvPr>
              <p:cNvSpPr txBox="1"/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D126A6-6F2D-ED44-89EC-D6B3C4215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547391-3BD5-DE6B-C436-42D992E1F8A3}"/>
                  </a:ext>
                </a:extLst>
              </p:cNvPr>
              <p:cNvSpPr txBox="1"/>
              <p:nvPr/>
            </p:nvSpPr>
            <p:spPr>
              <a:xfrm>
                <a:off x="-533535" y="1660834"/>
                <a:ext cx="3374122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𝑆𝐸𝐶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547391-3BD5-DE6B-C436-42D992E1F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535" y="1660834"/>
                <a:ext cx="3374122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64C0A5-FDA9-3C2F-14AB-ADD7B6BA6128}"/>
                  </a:ext>
                </a:extLst>
              </p:cNvPr>
              <p:cNvSpPr txBox="1"/>
              <p:nvPr/>
            </p:nvSpPr>
            <p:spPr>
              <a:xfrm>
                <a:off x="719007" y="5929428"/>
                <a:ext cx="1887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𝑆𝐸𝐶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64C0A5-FDA9-3C2F-14AB-ADD7B6BA6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7" y="5929428"/>
                <a:ext cx="1887444" cy="369332"/>
              </a:xfrm>
              <a:prstGeom prst="rect">
                <a:avLst/>
              </a:prstGeom>
              <a:blipFill>
                <a:blip r:embed="rId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DCFBEDF-F113-C1B2-9A18-88A0E4539D71}"/>
              </a:ext>
            </a:extLst>
          </p:cNvPr>
          <p:cNvSpPr/>
          <p:nvPr/>
        </p:nvSpPr>
        <p:spPr>
          <a:xfrm>
            <a:off x="2294694" y="28317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DE8829-128D-58A6-B60F-97D75FE9C65C}"/>
              </a:ext>
            </a:extLst>
          </p:cNvPr>
          <p:cNvSpPr/>
          <p:nvPr/>
        </p:nvSpPr>
        <p:spPr>
          <a:xfrm>
            <a:off x="3380096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22EB13-6BEB-7B67-3C67-2CEA9D398103}"/>
                  </a:ext>
                </a:extLst>
              </p:cNvPr>
              <p:cNvSpPr txBox="1"/>
              <p:nvPr/>
            </p:nvSpPr>
            <p:spPr>
              <a:xfrm>
                <a:off x="3308706" y="2218899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22EB13-6BEB-7B67-3C67-2CEA9D398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06" y="2218899"/>
                <a:ext cx="1121419" cy="524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8F8FE-4454-5D49-26C0-550BD9D8C13B}"/>
                  </a:ext>
                </a:extLst>
              </p:cNvPr>
              <p:cNvSpPr txBox="1"/>
              <p:nvPr/>
            </p:nvSpPr>
            <p:spPr>
              <a:xfrm>
                <a:off x="6476484" y="2570372"/>
                <a:ext cx="5715516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is a point that lies outside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8F8FE-4454-5D49-26C0-550BD9D8C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84" y="2570372"/>
                <a:ext cx="5715516" cy="890500"/>
              </a:xfrm>
              <a:prstGeom prst="rect">
                <a:avLst/>
              </a:prstGeom>
              <a:blipFill>
                <a:blip r:embed="rId7"/>
                <a:stretch>
                  <a:fillRect l="-221" t="-5634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6479B-4355-47D9-DB49-5DF70D1B8EAC}"/>
                  </a:ext>
                </a:extLst>
              </p:cNvPr>
              <p:cNvSpPr txBox="1"/>
              <p:nvPr/>
            </p:nvSpPr>
            <p:spPr>
              <a:xfrm>
                <a:off x="6476484" y="4072082"/>
                <a:ext cx="5438027" cy="46166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special?  </a:t>
                </a:r>
              </a:p>
            </p:txBody>
          </p:sp>
        </mc:Choice>
        <mc:Fallback>
          <p:sp useBgFill="1"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6479B-4355-47D9-DB49-5DF70D1B8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84" y="4072082"/>
                <a:ext cx="5438027" cy="461665"/>
              </a:xfrm>
              <a:prstGeom prst="rect">
                <a:avLst/>
              </a:prstGeom>
              <a:blipFill>
                <a:blip r:embed="rId8"/>
                <a:stretch>
                  <a:fillRect l="-163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2ABBD764-1AFC-33FD-F216-87ECF3BC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Third defining point</a:t>
            </a:r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7E9253-478F-6333-5659-70C3DC8855AC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8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65">
            <a:extLst>
              <a:ext uri="{FF2B5EF4-FFF2-40B4-BE49-F238E27FC236}">
                <a16:creationId xmlns:a16="http://schemas.microsoft.com/office/drawing/2014/main" id="{5AA426DA-AE47-6CFB-98A3-9F1B935450E0}"/>
              </a:ext>
            </a:extLst>
          </p:cNvPr>
          <p:cNvSpPr/>
          <p:nvPr/>
        </p:nvSpPr>
        <p:spPr>
          <a:xfrm>
            <a:off x="1004935" y="2081113"/>
            <a:ext cx="2724741" cy="269577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96840B6-B8AD-BAF0-D5EC-08D65DAF226E}"/>
              </a:ext>
            </a:extLst>
          </p:cNvPr>
          <p:cNvSpPr/>
          <p:nvPr/>
        </p:nvSpPr>
        <p:spPr>
          <a:xfrm>
            <a:off x="1076014" y="1980053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10127C8-0AB4-E945-206E-2BFDBBA93EAD}"/>
              </a:ext>
            </a:extLst>
          </p:cNvPr>
          <p:cNvSpPr/>
          <p:nvPr/>
        </p:nvSpPr>
        <p:spPr>
          <a:xfrm>
            <a:off x="1979384" y="34640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683A6A-2F04-64ED-D7A8-FEAB99FAF4F4}"/>
              </a:ext>
            </a:extLst>
          </p:cNvPr>
          <p:cNvSpPr/>
          <p:nvPr/>
        </p:nvSpPr>
        <p:spPr>
          <a:xfrm>
            <a:off x="4372402" y="270865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5F208FE-9E12-2948-75E2-F1858C7275C9}"/>
              </a:ext>
            </a:extLst>
          </p:cNvPr>
          <p:cNvSpPr/>
          <p:nvPr/>
        </p:nvSpPr>
        <p:spPr>
          <a:xfrm>
            <a:off x="3950659" y="424151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4E93BE-B49D-F4BB-6BC4-66E087F23EE7}"/>
              </a:ext>
            </a:extLst>
          </p:cNvPr>
          <p:cNvSpPr/>
          <p:nvPr/>
        </p:nvSpPr>
        <p:spPr>
          <a:xfrm>
            <a:off x="1052591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A28E720-29D6-47C4-DC27-BE142917A22B}"/>
              </a:ext>
            </a:extLst>
          </p:cNvPr>
          <p:cNvSpPr/>
          <p:nvPr/>
        </p:nvSpPr>
        <p:spPr>
          <a:xfrm>
            <a:off x="2976646" y="279838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4C1BF-5A6A-5D8C-9C48-6B80B63E4837}"/>
              </a:ext>
            </a:extLst>
          </p:cNvPr>
          <p:cNvSpPr/>
          <p:nvPr/>
        </p:nvSpPr>
        <p:spPr>
          <a:xfrm>
            <a:off x="2818991" y="3654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52B66A-14ED-6F94-7ED4-C325E3E1C78A}"/>
                  </a:ext>
                </a:extLst>
              </p:cNvPr>
              <p:cNvSpPr txBox="1"/>
              <p:nvPr/>
            </p:nvSpPr>
            <p:spPr>
              <a:xfrm>
                <a:off x="1662729" y="4891639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52B66A-14ED-6F94-7ED4-C325E3E1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29" y="4891639"/>
                <a:ext cx="112141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>
            <a:extLst>
              <a:ext uri="{FF2B5EF4-FFF2-40B4-BE49-F238E27FC236}">
                <a16:creationId xmlns:a16="http://schemas.microsoft.com/office/drawing/2014/main" id="{DA52457C-751C-B27B-3794-7ED5C4BA6BC6}"/>
              </a:ext>
            </a:extLst>
          </p:cNvPr>
          <p:cNvSpPr/>
          <p:nvPr/>
        </p:nvSpPr>
        <p:spPr>
          <a:xfrm>
            <a:off x="2661336" y="494537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C4BA36-2A76-5212-AA5F-F5F09F92270A}"/>
              </a:ext>
            </a:extLst>
          </p:cNvPr>
          <p:cNvSpPr/>
          <p:nvPr/>
        </p:nvSpPr>
        <p:spPr>
          <a:xfrm>
            <a:off x="1321188" y="2097237"/>
            <a:ext cx="4395638" cy="439563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0DFC791-A434-3696-3D36-04F2751DF9EE}"/>
              </a:ext>
            </a:extLst>
          </p:cNvPr>
          <p:cNvSpPr/>
          <p:nvPr/>
        </p:nvSpPr>
        <p:spPr>
          <a:xfrm>
            <a:off x="2065784" y="469434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C7FFCA-C837-23BE-4AD3-68413343913E}"/>
                  </a:ext>
                </a:extLst>
              </p:cNvPr>
              <p:cNvSpPr txBox="1"/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7C7FFCA-C837-23BE-4AD3-68413343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CC522D5B-34C2-1D9A-BFC2-87B9B94A56A8}"/>
              </a:ext>
            </a:extLst>
          </p:cNvPr>
          <p:cNvSpPr/>
          <p:nvPr/>
        </p:nvSpPr>
        <p:spPr>
          <a:xfrm>
            <a:off x="2294694" y="28317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3EC35B3-1D33-CD50-CBEF-10ACEF3F1AEA}"/>
              </a:ext>
            </a:extLst>
          </p:cNvPr>
          <p:cNvSpPr/>
          <p:nvPr/>
        </p:nvSpPr>
        <p:spPr>
          <a:xfrm>
            <a:off x="3380096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31B0360-AFA6-18A8-B905-8E710D05B0D2}"/>
                  </a:ext>
                </a:extLst>
              </p:cNvPr>
              <p:cNvSpPr txBox="1"/>
              <p:nvPr/>
            </p:nvSpPr>
            <p:spPr>
              <a:xfrm>
                <a:off x="3308706" y="2218899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31B0360-AFA6-18A8-B905-8E710D05B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06" y="2218899"/>
                <a:ext cx="1121419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919602-C237-1BC0-6824-D6621D7670CA}"/>
                  </a:ext>
                </a:extLst>
              </p:cNvPr>
              <p:cNvSpPr txBox="1"/>
              <p:nvPr/>
            </p:nvSpPr>
            <p:spPr>
              <a:xfrm>
                <a:off x="7017535" y="2665416"/>
                <a:ext cx="4395638" cy="2367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Consider 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any subset S </a:t>
                </a:r>
                <a:r>
                  <a:rPr lang="en-IN" sz="2400" dirty="0">
                    <a:latin typeface="Century" panose="02040604050505020304" pitchFamily="18" charset="0"/>
                  </a:rPr>
                  <a:t>of points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 there exists a circle passing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enclosing that subset of points. We will call this circle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IN" sz="2400" dirty="0">
                  <a:solidFill>
                    <a:schemeClr val="accent5">
                      <a:lumMod val="75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919602-C237-1BC0-6824-D6621D767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535" y="2665416"/>
                <a:ext cx="4395638" cy="2367828"/>
              </a:xfrm>
              <a:prstGeom prst="rect">
                <a:avLst/>
              </a:prstGeom>
              <a:blipFill>
                <a:blip r:embed="rId5"/>
                <a:stretch>
                  <a:fillRect l="-2305" t="-2128" r="-1729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4EFE02B-9B3D-9D00-A249-EA9DDFFB85AA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55F87-29B3-2093-DF43-E0F8D90F4F01}"/>
                  </a:ext>
                </a:extLst>
              </p:cNvPr>
              <p:cNvSpPr txBox="1"/>
              <p:nvPr/>
            </p:nvSpPr>
            <p:spPr>
              <a:xfrm>
                <a:off x="719007" y="5929428"/>
                <a:ext cx="1887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𝑆𝐸𝐶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55F87-29B3-2093-DF43-E0F8D90F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7" y="5929428"/>
                <a:ext cx="1887444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C06269C-C2A7-353D-FBA1-8F37E67F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Third defining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5FB91B-918D-D57D-E1D3-BFA7D885F78A}"/>
              </a:ext>
            </a:extLst>
          </p:cNvPr>
          <p:cNvCxnSpPr>
            <a:cxnSpLocks/>
          </p:cNvCxnSpPr>
          <p:nvPr/>
        </p:nvCxnSpPr>
        <p:spPr>
          <a:xfrm>
            <a:off x="3163241" y="3712314"/>
            <a:ext cx="0" cy="1689251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F248B6-2DB6-BE7F-D559-B9292DE3D0B5}"/>
              </a:ext>
            </a:extLst>
          </p:cNvPr>
          <p:cNvCxnSpPr>
            <a:cxnSpLocks/>
          </p:cNvCxnSpPr>
          <p:nvPr/>
        </p:nvCxnSpPr>
        <p:spPr>
          <a:xfrm flipV="1">
            <a:off x="1545577" y="2889344"/>
            <a:ext cx="3118235" cy="2920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CED17EF-6E23-A003-97E3-3194E9FECA1B}"/>
              </a:ext>
            </a:extLst>
          </p:cNvPr>
          <p:cNvSpPr/>
          <p:nvPr/>
        </p:nvSpPr>
        <p:spPr>
          <a:xfrm>
            <a:off x="3005586" y="4479547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26AD6A-C4A4-38C0-129F-F7785BEEBF89}"/>
              </a:ext>
            </a:extLst>
          </p:cNvPr>
          <p:cNvSpPr/>
          <p:nvPr/>
        </p:nvSpPr>
        <p:spPr>
          <a:xfrm>
            <a:off x="955928" y="2274062"/>
            <a:ext cx="4414626" cy="43676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B156AF-45A9-B678-9F86-3E09C588EC56}"/>
              </a:ext>
            </a:extLst>
          </p:cNvPr>
          <p:cNvSpPr/>
          <p:nvPr/>
        </p:nvSpPr>
        <p:spPr>
          <a:xfrm>
            <a:off x="1345213" y="1980053"/>
            <a:ext cx="3556562" cy="355656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8C36C9-87A8-F31D-822A-8FBFD7B86FB4}"/>
              </a:ext>
            </a:extLst>
          </p:cNvPr>
          <p:cNvSpPr/>
          <p:nvPr/>
        </p:nvSpPr>
        <p:spPr>
          <a:xfrm>
            <a:off x="2589274" y="4023685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276D02-E229-326B-4166-78924B11FF1E}"/>
              </a:ext>
            </a:extLst>
          </p:cNvPr>
          <p:cNvSpPr/>
          <p:nvPr/>
        </p:nvSpPr>
        <p:spPr>
          <a:xfrm>
            <a:off x="1328465" y="2735110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2B1065-FAAF-E422-7511-6D98D75DA1E4}"/>
              </a:ext>
            </a:extLst>
          </p:cNvPr>
          <p:cNvSpPr/>
          <p:nvPr/>
        </p:nvSpPr>
        <p:spPr>
          <a:xfrm>
            <a:off x="3962637" y="3106998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669462-9D1C-CDED-36D8-BFAFE3EFE79F}"/>
              </a:ext>
            </a:extLst>
          </p:cNvPr>
          <p:cNvSpPr/>
          <p:nvPr/>
        </p:nvSpPr>
        <p:spPr>
          <a:xfrm>
            <a:off x="3745525" y="4285417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29F9B-9443-B11C-A10F-A819C90CBA28}"/>
                  </a:ext>
                </a:extLst>
              </p:cNvPr>
              <p:cNvSpPr txBox="1"/>
              <p:nvPr/>
            </p:nvSpPr>
            <p:spPr>
              <a:xfrm>
                <a:off x="2153198" y="5989695"/>
                <a:ext cx="1544343" cy="67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29F9B-9443-B11C-A10F-A819C90CB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198" y="5989695"/>
                <a:ext cx="1544343" cy="678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B282BAE-E8C1-C2EF-12FF-0E4F7A235952}"/>
              </a:ext>
            </a:extLst>
          </p:cNvPr>
          <p:cNvSpPr/>
          <p:nvPr/>
        </p:nvSpPr>
        <p:spPr>
          <a:xfrm>
            <a:off x="2708258" y="5717998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F35451-24CA-8621-E05F-BDBBD03964A4}"/>
              </a:ext>
            </a:extLst>
          </p:cNvPr>
          <p:cNvSpPr/>
          <p:nvPr/>
        </p:nvSpPr>
        <p:spPr>
          <a:xfrm>
            <a:off x="3023498" y="3152904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3E34AA-0E1A-D187-AB89-C09101D7061B}"/>
              </a:ext>
            </a:extLst>
          </p:cNvPr>
          <p:cNvSpPr/>
          <p:nvPr/>
        </p:nvSpPr>
        <p:spPr>
          <a:xfrm>
            <a:off x="4446700" y="2672232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68BB9D-4048-1FE6-40F6-8BA3040ED1A7}"/>
                  </a:ext>
                </a:extLst>
              </p:cNvPr>
              <p:cNvSpPr txBox="1"/>
              <p:nvPr/>
            </p:nvSpPr>
            <p:spPr>
              <a:xfrm>
                <a:off x="4419928" y="2308976"/>
                <a:ext cx="1544343" cy="72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68BB9D-4048-1FE6-40F6-8BA3040ED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928" y="2308976"/>
                <a:ext cx="1544343" cy="722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C36EE3-424F-4891-9720-D1C093C55C9E}"/>
                  </a:ext>
                </a:extLst>
              </p:cNvPr>
              <p:cNvSpPr txBox="1"/>
              <p:nvPr/>
            </p:nvSpPr>
            <p:spPr>
              <a:xfrm>
                <a:off x="378399" y="2299269"/>
                <a:ext cx="1544343" cy="67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C36EE3-424F-4891-9720-D1C093C5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99" y="2299269"/>
                <a:ext cx="1544343" cy="678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4C1CF7-C56E-4CAD-5E72-13E03AAD8382}"/>
                  </a:ext>
                </a:extLst>
              </p:cNvPr>
              <p:cNvSpPr txBox="1"/>
              <p:nvPr/>
            </p:nvSpPr>
            <p:spPr>
              <a:xfrm>
                <a:off x="6401557" y="1679060"/>
                <a:ext cx="4263744" cy="12598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Let</a:t>
                </a:r>
                <a:r>
                  <a:rPr lang="en-IN" sz="2400" dirty="0">
                    <a:solidFill>
                      <a:schemeClr val="accent5">
                        <a:lumMod val="75000"/>
                      </a:schemeClr>
                    </a:solidFill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be the circle that does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 useBgFill="1"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4C1CF7-C56E-4CAD-5E72-13E03AAD8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557" y="1679060"/>
                <a:ext cx="4263744" cy="1259832"/>
              </a:xfrm>
              <a:prstGeom prst="rect">
                <a:avLst/>
              </a:prstGeom>
              <a:blipFill>
                <a:blip r:embed="rId5"/>
                <a:stretch>
                  <a:fillRect l="-2077" t="-5000"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3F86FA-CF3E-5EA0-AFFE-59C9461900A8}"/>
                  </a:ext>
                </a:extLst>
              </p:cNvPr>
              <p:cNvSpPr txBox="1"/>
              <p:nvPr/>
            </p:nvSpPr>
            <p:spPr>
              <a:xfrm>
                <a:off x="6614615" y="3128418"/>
                <a:ext cx="4050686" cy="1259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Now,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exists,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Century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, and let it not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3F86FA-CF3E-5EA0-AFFE-59C946190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615" y="3128418"/>
                <a:ext cx="4050686" cy="1259832"/>
              </a:xfrm>
              <a:prstGeom prst="rect">
                <a:avLst/>
              </a:prstGeom>
              <a:blipFill>
                <a:blip r:embed="rId6"/>
                <a:stretch>
                  <a:fillRect l="-1869" t="-5000" r="-93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B2B58B-81EF-21CE-E1DD-199343EDF382}"/>
                  </a:ext>
                </a:extLst>
              </p:cNvPr>
              <p:cNvSpPr txBox="1"/>
              <p:nvPr/>
            </p:nvSpPr>
            <p:spPr>
              <a:xfrm>
                <a:off x="6562148" y="4719641"/>
                <a:ext cx="4842708" cy="159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We can move the </a:t>
                </a:r>
                <a:r>
                  <a:rPr lang="en-IN" sz="2400" dirty="0" err="1">
                    <a:latin typeface="Century" panose="02040604050505020304" pitchFamily="18" charset="0"/>
                  </a:rPr>
                  <a:t>center</a:t>
                </a:r>
                <a:r>
                  <a:rPr lang="en-IN" sz="2400" dirty="0">
                    <a:latin typeface="Century" panose="02040604050505020304" pitchFamily="18" charset="0"/>
                  </a:rPr>
                  <a:t>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towards the common chord along the perpendicular bisector.</a:t>
                </a:r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B2B58B-81EF-21CE-E1DD-199343EDF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148" y="4719641"/>
                <a:ext cx="4842708" cy="1599412"/>
              </a:xfrm>
              <a:prstGeom prst="rect">
                <a:avLst/>
              </a:prstGeom>
              <a:blipFill>
                <a:blip r:embed="rId7"/>
                <a:stretch>
                  <a:fillRect l="-1567" t="-3150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2C4C9BE2-A91C-D80D-8E44-5046BD84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IN" sz="4400" dirty="0">
                <a:solidFill>
                  <a:schemeClr val="accent4"/>
                </a:solidFill>
                <a:latin typeface="Century" panose="02040604050505020304" pitchFamily="18" charset="0"/>
              </a:rPr>
              <a:t>Outline of proof</a:t>
            </a:r>
            <a:endParaRPr lang="en-US" dirty="0">
              <a:solidFill>
                <a:schemeClr val="accent4"/>
              </a:solidFill>
              <a:latin typeface="Century" panose="020406040505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C7C884-585C-A2B7-E6CD-7EA82B3696BA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C7E341-E884-9733-C25C-199697AD0034}"/>
              </a:ext>
            </a:extLst>
          </p:cNvPr>
          <p:cNvSpPr/>
          <p:nvPr/>
        </p:nvSpPr>
        <p:spPr>
          <a:xfrm>
            <a:off x="4270846" y="3758543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48EFFAE-24CA-DE47-DAC6-246218EB57E6}"/>
              </a:ext>
            </a:extLst>
          </p:cNvPr>
          <p:cNvSpPr/>
          <p:nvPr/>
        </p:nvSpPr>
        <p:spPr>
          <a:xfrm>
            <a:off x="1567053" y="3324110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0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B34397D-0937-BCD1-46BB-B6AB9A389BE0}"/>
              </a:ext>
            </a:extLst>
          </p:cNvPr>
          <p:cNvSpPr/>
          <p:nvPr/>
        </p:nvSpPr>
        <p:spPr>
          <a:xfrm>
            <a:off x="5552130" y="319294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09BD-C633-3331-4B00-912212AE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32"/>
            <a:ext cx="10515600" cy="929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Century" panose="02040604050505020304" pitchFamily="18" charset="0"/>
              </a:rPr>
              <a:t>Consider two circles, C</a:t>
            </a:r>
            <a:r>
              <a:rPr lang="en-US" baseline="-25000">
                <a:latin typeface="Century" panose="02040604050505020304" pitchFamily="18" charset="0"/>
              </a:rPr>
              <a:t>1 </a:t>
            </a:r>
            <a:r>
              <a:rPr lang="en-US">
                <a:latin typeface="Century" panose="02040604050505020304" pitchFamily="18" charset="0"/>
              </a:rPr>
              <a:t>(r, c</a:t>
            </a:r>
            <a:r>
              <a:rPr lang="en-US" baseline="-25000">
                <a:latin typeface="Century" panose="02040604050505020304" pitchFamily="18" charset="0"/>
              </a:rPr>
              <a:t>1</a:t>
            </a:r>
            <a:r>
              <a:rPr lang="en-US">
                <a:latin typeface="Century" panose="02040604050505020304" pitchFamily="18" charset="0"/>
              </a:rPr>
              <a:t>) and C</a:t>
            </a:r>
            <a:r>
              <a:rPr lang="en-US" baseline="-25000">
                <a:latin typeface="Century" panose="02040604050505020304" pitchFamily="18" charset="0"/>
              </a:rPr>
              <a:t>2 </a:t>
            </a:r>
            <a:r>
              <a:rPr lang="en-US">
                <a:latin typeface="Century" panose="02040604050505020304" pitchFamily="18" charset="0"/>
              </a:rPr>
              <a:t>(r, c</a:t>
            </a:r>
            <a:r>
              <a:rPr lang="en-US" baseline="-25000">
                <a:latin typeface="Century" panose="02040604050505020304" pitchFamily="18" charset="0"/>
              </a:rPr>
              <a:t>2</a:t>
            </a:r>
            <a:r>
              <a:rPr lang="en-US">
                <a:latin typeface="Century" panose="02040604050505020304" pitchFamily="18" charset="0"/>
              </a:rPr>
              <a:t>) as the two smallest enclosing circle.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611F21-AC69-1822-F69A-4BF7A3A2D31F}"/>
              </a:ext>
            </a:extLst>
          </p:cNvPr>
          <p:cNvSpPr/>
          <p:nvPr/>
        </p:nvSpPr>
        <p:spPr>
          <a:xfrm>
            <a:off x="6766748" y="346746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EEC5FB-D009-A8B7-BA9F-B7ABD4A6042A}"/>
              </a:ext>
            </a:extLst>
          </p:cNvPr>
          <p:cNvSpPr/>
          <p:nvPr/>
        </p:nvSpPr>
        <p:spPr>
          <a:xfrm>
            <a:off x="265555" y="827051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944ED0-CB1C-387D-ABE3-16373B71C598}"/>
              </a:ext>
            </a:extLst>
          </p:cNvPr>
          <p:cNvSpPr/>
          <p:nvPr/>
        </p:nvSpPr>
        <p:spPr>
          <a:xfrm>
            <a:off x="5377116" y="430627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FBF2C-422C-F76F-44AF-9EBACC709F00}"/>
              </a:ext>
            </a:extLst>
          </p:cNvPr>
          <p:cNvSpPr txBox="1">
            <a:spLocks/>
          </p:cNvSpPr>
          <p:nvPr/>
        </p:nvSpPr>
        <p:spPr>
          <a:xfrm>
            <a:off x="838200" y="4088265"/>
            <a:ext cx="10515600" cy="108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Century" panose="020406040505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8D1129-9A50-D08E-0011-67C3C185BE5D}"/>
              </a:ext>
            </a:extLst>
          </p:cNvPr>
          <p:cNvSpPr txBox="1">
            <a:spLocks/>
          </p:cNvSpPr>
          <p:nvPr/>
        </p:nvSpPr>
        <p:spPr>
          <a:xfrm>
            <a:off x="838200" y="3774914"/>
            <a:ext cx="10515600" cy="88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" panose="020406040505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BD1174-17B9-5B84-021F-D7583606596E}"/>
              </a:ext>
            </a:extLst>
          </p:cNvPr>
          <p:cNvSpPr/>
          <p:nvPr/>
        </p:nvSpPr>
        <p:spPr>
          <a:xfrm>
            <a:off x="6735417" y="502520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AB0339-7A55-0692-C0F6-8F047D6E1426}"/>
              </a:ext>
            </a:extLst>
          </p:cNvPr>
          <p:cNvSpPr/>
          <p:nvPr/>
        </p:nvSpPr>
        <p:spPr>
          <a:xfrm>
            <a:off x="4961653" y="1796225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872AFA-FDFB-137D-B6F7-DEB17168D7C9}"/>
              </a:ext>
            </a:extLst>
          </p:cNvPr>
          <p:cNvSpPr/>
          <p:nvPr/>
        </p:nvSpPr>
        <p:spPr>
          <a:xfrm>
            <a:off x="3066855" y="1796226"/>
            <a:ext cx="4674230" cy="453351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BBF81-C91A-3606-61A3-71F0DC5B12B0}"/>
              </a:ext>
            </a:extLst>
          </p:cNvPr>
          <p:cNvSpPr/>
          <p:nvPr/>
        </p:nvSpPr>
        <p:spPr>
          <a:xfrm>
            <a:off x="6228266" y="231260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EC29D-15CC-E40F-9BB2-21C0D4453CD0}"/>
              </a:ext>
            </a:extLst>
          </p:cNvPr>
          <p:cNvSpPr/>
          <p:nvPr/>
        </p:nvSpPr>
        <p:spPr>
          <a:xfrm>
            <a:off x="6253296" y="5975457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A8D2B8-C0B6-ABD9-F900-B0F8538C49CE}"/>
              </a:ext>
            </a:extLst>
          </p:cNvPr>
          <p:cNvSpPr/>
          <p:nvPr/>
        </p:nvSpPr>
        <p:spPr>
          <a:xfrm>
            <a:off x="6187766" y="1883090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ED9E1D-A16F-D420-A995-051E4DDED89D}"/>
              </a:ext>
            </a:extLst>
          </p:cNvPr>
          <p:cNvSpPr/>
          <p:nvPr/>
        </p:nvSpPr>
        <p:spPr>
          <a:xfrm>
            <a:off x="1906723" y="1880523"/>
            <a:ext cx="3408462" cy="340846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0C538-554E-A522-A168-143CCDEBE637}"/>
              </a:ext>
            </a:extLst>
          </p:cNvPr>
          <p:cNvSpPr/>
          <p:nvPr/>
        </p:nvSpPr>
        <p:spPr>
          <a:xfrm>
            <a:off x="2663878" y="417826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EBA10B-E168-0E8C-F2BE-50EF3DF8196A}"/>
              </a:ext>
            </a:extLst>
          </p:cNvPr>
          <p:cNvSpPr/>
          <p:nvPr/>
        </p:nvSpPr>
        <p:spPr>
          <a:xfrm>
            <a:off x="4382555" y="256426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74EB75-66B6-0DA7-396C-3BCBF4BABB8B}"/>
              </a:ext>
            </a:extLst>
          </p:cNvPr>
          <p:cNvSpPr/>
          <p:nvPr/>
        </p:nvSpPr>
        <p:spPr>
          <a:xfrm>
            <a:off x="4067640" y="35227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EDC8D3-5559-FA24-8376-379837BDD2B3}"/>
              </a:ext>
            </a:extLst>
          </p:cNvPr>
          <p:cNvSpPr/>
          <p:nvPr/>
        </p:nvSpPr>
        <p:spPr>
          <a:xfrm>
            <a:off x="2043723" y="2577754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54844E-4245-1145-F7CD-92B42E680F4F}"/>
              </a:ext>
            </a:extLst>
          </p:cNvPr>
          <p:cNvSpPr/>
          <p:nvPr/>
        </p:nvSpPr>
        <p:spPr>
          <a:xfrm>
            <a:off x="3176306" y="271798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9170E3-B170-FEC8-1F8D-DD50C44179AA}"/>
              </a:ext>
            </a:extLst>
          </p:cNvPr>
          <p:cNvSpPr/>
          <p:nvPr/>
        </p:nvSpPr>
        <p:spPr>
          <a:xfrm>
            <a:off x="2979188" y="34871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77A2D8-A8AC-6BDE-D806-F143DE9EB773}"/>
                  </a:ext>
                </a:extLst>
              </p:cNvPr>
              <p:cNvSpPr txBox="1"/>
              <p:nvPr/>
            </p:nvSpPr>
            <p:spPr>
              <a:xfrm>
                <a:off x="423210" y="423129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77A2D8-A8AC-6BDE-D806-F143DE9EB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0" y="4231290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59196CA-E996-7FB6-059F-A6150014771F}"/>
              </a:ext>
            </a:extLst>
          </p:cNvPr>
          <p:cNvSpPr/>
          <p:nvPr/>
        </p:nvSpPr>
        <p:spPr>
          <a:xfrm>
            <a:off x="4787979" y="35227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879841-BF55-52D5-83D8-83BCEBCA4E10}"/>
              </a:ext>
            </a:extLst>
          </p:cNvPr>
          <p:cNvSpPr/>
          <p:nvPr/>
        </p:nvSpPr>
        <p:spPr>
          <a:xfrm>
            <a:off x="851677" y="3969238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2CD481-C6C8-B6BC-1E94-F416F305D349}"/>
                  </a:ext>
                </a:extLst>
              </p:cNvPr>
              <p:cNvSpPr txBox="1"/>
              <p:nvPr/>
            </p:nvSpPr>
            <p:spPr>
              <a:xfrm>
                <a:off x="1346013" y="2225543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2CD481-C6C8-B6BC-1E94-F416F305D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013" y="2225543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844A65D-6DAA-BB82-74A1-96C3AC77A9B6}"/>
              </a:ext>
            </a:extLst>
          </p:cNvPr>
          <p:cNvSpPr/>
          <p:nvPr/>
        </p:nvSpPr>
        <p:spPr>
          <a:xfrm>
            <a:off x="3752330" y="432360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BF01EA-B394-215D-9F4F-48C207BCAF42}"/>
              </a:ext>
            </a:extLst>
          </p:cNvPr>
          <p:cNvSpPr/>
          <p:nvPr/>
        </p:nvSpPr>
        <p:spPr>
          <a:xfrm>
            <a:off x="4945634" y="2577754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BACC0E-BE9A-EE99-EAA7-CE3D74FFA3F3}"/>
                  </a:ext>
                </a:extLst>
              </p:cNvPr>
              <p:cNvSpPr txBox="1"/>
              <p:nvPr/>
            </p:nvSpPr>
            <p:spPr>
              <a:xfrm>
                <a:off x="5182427" y="2225542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BACC0E-BE9A-EE99-EAA7-CE3D74FFA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27" y="2225542"/>
                <a:ext cx="1121419" cy="492443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49F1A7-2C2E-A596-A45D-B3B49B2E6268}"/>
                  </a:ext>
                </a:extLst>
              </p:cNvPr>
              <p:cNvSpPr txBox="1"/>
              <p:nvPr/>
            </p:nvSpPr>
            <p:spPr>
              <a:xfrm>
                <a:off x="1166987" y="5509546"/>
                <a:ext cx="48571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does not exist since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) does not exist.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49F1A7-2C2E-A596-A45D-B3B49B2E6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87" y="5509546"/>
                <a:ext cx="4857135" cy="830997"/>
              </a:xfrm>
              <a:prstGeom prst="rect">
                <a:avLst/>
              </a:prstGeom>
              <a:blipFill>
                <a:blip r:embed="rId6"/>
                <a:stretch>
                  <a:fillRect l="-260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455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AC27F3-D0A3-FA9A-4CB8-52874D39F8A0}"/>
              </a:ext>
            </a:extLst>
          </p:cNvPr>
          <p:cNvSpPr/>
          <p:nvPr/>
        </p:nvSpPr>
        <p:spPr>
          <a:xfrm>
            <a:off x="7328030" y="1724769"/>
            <a:ext cx="3408462" cy="340846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F2DDF4-9D16-D4E9-7E66-FCF5C0EE768D}"/>
              </a:ext>
            </a:extLst>
          </p:cNvPr>
          <p:cNvSpPr/>
          <p:nvPr/>
        </p:nvSpPr>
        <p:spPr>
          <a:xfrm>
            <a:off x="8085185" y="402251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7F2B9D2-86AB-E9E1-1DE1-949BDEF38CA1}"/>
              </a:ext>
            </a:extLst>
          </p:cNvPr>
          <p:cNvSpPr/>
          <p:nvPr/>
        </p:nvSpPr>
        <p:spPr>
          <a:xfrm>
            <a:off x="9803862" y="24085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46712E-F242-EEB3-B7A5-5851F469FE80}"/>
              </a:ext>
            </a:extLst>
          </p:cNvPr>
          <p:cNvSpPr/>
          <p:nvPr/>
        </p:nvSpPr>
        <p:spPr>
          <a:xfrm>
            <a:off x="9488947" y="33670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5BB49D-B140-D867-6C5E-79410F6A18E2}"/>
              </a:ext>
            </a:extLst>
          </p:cNvPr>
          <p:cNvSpPr/>
          <p:nvPr/>
        </p:nvSpPr>
        <p:spPr>
          <a:xfrm>
            <a:off x="7465030" y="242200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86EEEFA-28F7-895D-2837-47AB1D901170}"/>
              </a:ext>
            </a:extLst>
          </p:cNvPr>
          <p:cNvSpPr/>
          <p:nvPr/>
        </p:nvSpPr>
        <p:spPr>
          <a:xfrm>
            <a:off x="8597613" y="256223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5701C05-CD8F-FA33-9FEE-0ABBC30AFF37}"/>
              </a:ext>
            </a:extLst>
          </p:cNvPr>
          <p:cNvSpPr/>
          <p:nvPr/>
        </p:nvSpPr>
        <p:spPr>
          <a:xfrm>
            <a:off x="8400495" y="333137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7F5A80-6584-13E6-4F7C-BB973701F329}"/>
                  </a:ext>
                </a:extLst>
              </p:cNvPr>
              <p:cNvSpPr txBox="1"/>
              <p:nvPr/>
            </p:nvSpPr>
            <p:spPr>
              <a:xfrm>
                <a:off x="8332573" y="397441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7F5A80-6584-13E6-4F7C-BB973701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573" y="3974410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A89A3509-631F-9006-4C34-63B0B9941B00}"/>
              </a:ext>
            </a:extLst>
          </p:cNvPr>
          <p:cNvSpPr/>
          <p:nvPr/>
        </p:nvSpPr>
        <p:spPr>
          <a:xfrm>
            <a:off x="10209286" y="33670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B75F627-3C31-D471-0A3D-455FEBCF5A95}"/>
              </a:ext>
            </a:extLst>
          </p:cNvPr>
          <p:cNvSpPr/>
          <p:nvPr/>
        </p:nvSpPr>
        <p:spPr>
          <a:xfrm>
            <a:off x="8755268" y="3715005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589F33-172D-140D-7227-613DA14EEAD4}"/>
                  </a:ext>
                </a:extLst>
              </p:cNvPr>
              <p:cNvSpPr txBox="1"/>
              <p:nvPr/>
            </p:nvSpPr>
            <p:spPr>
              <a:xfrm>
                <a:off x="6767320" y="2069789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589F33-172D-140D-7227-613DA14E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320" y="2069789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99FC2772-9A51-A32E-034E-A6D8EC302A2A}"/>
              </a:ext>
            </a:extLst>
          </p:cNvPr>
          <p:cNvSpPr/>
          <p:nvPr/>
        </p:nvSpPr>
        <p:spPr>
          <a:xfrm>
            <a:off x="9173637" y="416784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724D549-46D6-9000-D9F3-A0E06D7885FA}"/>
              </a:ext>
            </a:extLst>
          </p:cNvPr>
          <p:cNvSpPr/>
          <p:nvPr/>
        </p:nvSpPr>
        <p:spPr>
          <a:xfrm>
            <a:off x="10366941" y="242200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8F2D40-9AD9-D82A-D41D-4844D4A3461A}"/>
                  </a:ext>
                </a:extLst>
              </p:cNvPr>
              <p:cNvSpPr txBox="1"/>
              <p:nvPr/>
            </p:nvSpPr>
            <p:spPr>
              <a:xfrm>
                <a:off x="10603734" y="2069788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8F2D40-9AD9-D82A-D41D-4844D4A34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734" y="2069788"/>
                <a:ext cx="1121419" cy="492443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D9276C-98D4-91BE-3129-612B5A94EBB2}"/>
                  </a:ext>
                </a:extLst>
              </p:cNvPr>
              <p:cNvSpPr txBox="1"/>
              <p:nvPr/>
            </p:nvSpPr>
            <p:spPr>
              <a:xfrm>
                <a:off x="6686654" y="5509546"/>
                <a:ext cx="52892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does not exist since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exist where r lies outside.</a:t>
                </a: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D9276C-98D4-91BE-3129-612B5A94E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54" y="5509546"/>
                <a:ext cx="5289276" cy="830997"/>
              </a:xfrm>
              <a:prstGeom prst="rect">
                <a:avLst/>
              </a:prstGeom>
              <a:blipFill>
                <a:blip r:embed="rId6"/>
                <a:stretch>
                  <a:fillRect l="-239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271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ACB7E97-AE2B-8386-D595-B777D1E31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E10FDE5-504F-6EBF-EFB7-3CD594A4F4CC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ED9E1D-A16F-D420-A995-051E4DDED89D}"/>
              </a:ext>
            </a:extLst>
          </p:cNvPr>
          <p:cNvSpPr/>
          <p:nvPr/>
        </p:nvSpPr>
        <p:spPr>
          <a:xfrm>
            <a:off x="1906723" y="1880523"/>
            <a:ext cx="3408462" cy="340846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40C538-554E-A522-A168-143CCDEBE637}"/>
              </a:ext>
            </a:extLst>
          </p:cNvPr>
          <p:cNvSpPr/>
          <p:nvPr/>
        </p:nvSpPr>
        <p:spPr>
          <a:xfrm>
            <a:off x="2663878" y="417826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EBA10B-E168-0E8C-F2BE-50EF3DF8196A}"/>
              </a:ext>
            </a:extLst>
          </p:cNvPr>
          <p:cNvSpPr/>
          <p:nvPr/>
        </p:nvSpPr>
        <p:spPr>
          <a:xfrm>
            <a:off x="4382555" y="256426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74EB75-66B6-0DA7-396C-3BCBF4BABB8B}"/>
              </a:ext>
            </a:extLst>
          </p:cNvPr>
          <p:cNvSpPr/>
          <p:nvPr/>
        </p:nvSpPr>
        <p:spPr>
          <a:xfrm>
            <a:off x="4067640" y="35227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EDC8D3-5559-FA24-8376-379837BDD2B3}"/>
              </a:ext>
            </a:extLst>
          </p:cNvPr>
          <p:cNvSpPr/>
          <p:nvPr/>
        </p:nvSpPr>
        <p:spPr>
          <a:xfrm>
            <a:off x="2043723" y="2577754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54844E-4245-1145-F7CD-92B42E680F4F}"/>
              </a:ext>
            </a:extLst>
          </p:cNvPr>
          <p:cNvSpPr/>
          <p:nvPr/>
        </p:nvSpPr>
        <p:spPr>
          <a:xfrm>
            <a:off x="3176306" y="271798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9170E3-B170-FEC8-1F8D-DD50C44179AA}"/>
              </a:ext>
            </a:extLst>
          </p:cNvPr>
          <p:cNvSpPr/>
          <p:nvPr/>
        </p:nvSpPr>
        <p:spPr>
          <a:xfrm>
            <a:off x="2979188" y="3487125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77A2D8-A8AC-6BDE-D806-F143DE9EB773}"/>
                  </a:ext>
                </a:extLst>
              </p:cNvPr>
              <p:cNvSpPr txBox="1"/>
              <p:nvPr/>
            </p:nvSpPr>
            <p:spPr>
              <a:xfrm>
                <a:off x="423210" y="423129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77A2D8-A8AC-6BDE-D806-F143DE9EB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0" y="4231290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59196CA-E996-7FB6-059F-A6150014771F}"/>
              </a:ext>
            </a:extLst>
          </p:cNvPr>
          <p:cNvSpPr/>
          <p:nvPr/>
        </p:nvSpPr>
        <p:spPr>
          <a:xfrm>
            <a:off x="4787979" y="352276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879841-BF55-52D5-83D8-83BCEBCA4E10}"/>
              </a:ext>
            </a:extLst>
          </p:cNvPr>
          <p:cNvSpPr/>
          <p:nvPr/>
        </p:nvSpPr>
        <p:spPr>
          <a:xfrm>
            <a:off x="851677" y="3969238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2CD481-C6C8-B6BC-1E94-F416F305D349}"/>
                  </a:ext>
                </a:extLst>
              </p:cNvPr>
              <p:cNvSpPr txBox="1"/>
              <p:nvPr/>
            </p:nvSpPr>
            <p:spPr>
              <a:xfrm>
                <a:off x="1346013" y="2225543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2CD481-C6C8-B6BC-1E94-F416F305D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013" y="2225543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844A65D-6DAA-BB82-74A1-96C3AC77A9B6}"/>
              </a:ext>
            </a:extLst>
          </p:cNvPr>
          <p:cNvSpPr/>
          <p:nvPr/>
        </p:nvSpPr>
        <p:spPr>
          <a:xfrm>
            <a:off x="3752330" y="432360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BF01EA-B394-215D-9F4F-48C207BCAF42}"/>
              </a:ext>
            </a:extLst>
          </p:cNvPr>
          <p:cNvSpPr/>
          <p:nvPr/>
        </p:nvSpPr>
        <p:spPr>
          <a:xfrm>
            <a:off x="4945634" y="2577754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BACC0E-BE9A-EE99-EAA7-CE3D74FFA3F3}"/>
                  </a:ext>
                </a:extLst>
              </p:cNvPr>
              <p:cNvSpPr txBox="1"/>
              <p:nvPr/>
            </p:nvSpPr>
            <p:spPr>
              <a:xfrm>
                <a:off x="5182427" y="2225542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BACC0E-BE9A-EE99-EAA7-CE3D74FFA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27" y="2225542"/>
                <a:ext cx="1121419" cy="492443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49F1A7-2C2E-A596-A45D-B3B49B2E6268}"/>
                  </a:ext>
                </a:extLst>
              </p:cNvPr>
              <p:cNvSpPr txBox="1"/>
              <p:nvPr/>
            </p:nvSpPr>
            <p:spPr>
              <a:xfrm>
                <a:off x="1166987" y="5509546"/>
                <a:ext cx="48571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does not exist since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) does not exist.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49F1A7-2C2E-A596-A45D-B3B49B2E6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87" y="5509546"/>
                <a:ext cx="4857135" cy="830997"/>
              </a:xfrm>
              <a:prstGeom prst="rect">
                <a:avLst/>
              </a:prstGeom>
              <a:blipFill>
                <a:blip r:embed="rId6"/>
                <a:stretch>
                  <a:fillRect l="-260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74AC27F3-D0A3-FA9A-4CB8-52874D39F8A0}"/>
              </a:ext>
            </a:extLst>
          </p:cNvPr>
          <p:cNvSpPr/>
          <p:nvPr/>
        </p:nvSpPr>
        <p:spPr>
          <a:xfrm>
            <a:off x="7328030" y="1724769"/>
            <a:ext cx="3408462" cy="340846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F2DDF4-9D16-D4E9-7E66-FCF5C0EE768D}"/>
              </a:ext>
            </a:extLst>
          </p:cNvPr>
          <p:cNvSpPr/>
          <p:nvPr/>
        </p:nvSpPr>
        <p:spPr>
          <a:xfrm>
            <a:off x="8085185" y="402251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7F2B9D2-86AB-E9E1-1DE1-949BDEF38CA1}"/>
              </a:ext>
            </a:extLst>
          </p:cNvPr>
          <p:cNvSpPr/>
          <p:nvPr/>
        </p:nvSpPr>
        <p:spPr>
          <a:xfrm>
            <a:off x="9803862" y="24085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46712E-F242-EEB3-B7A5-5851F469FE80}"/>
              </a:ext>
            </a:extLst>
          </p:cNvPr>
          <p:cNvSpPr/>
          <p:nvPr/>
        </p:nvSpPr>
        <p:spPr>
          <a:xfrm>
            <a:off x="9488947" y="33670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5BB49D-B140-D867-6C5E-79410F6A18E2}"/>
              </a:ext>
            </a:extLst>
          </p:cNvPr>
          <p:cNvSpPr/>
          <p:nvPr/>
        </p:nvSpPr>
        <p:spPr>
          <a:xfrm>
            <a:off x="7465030" y="242200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86EEEFA-28F7-895D-2837-47AB1D901170}"/>
              </a:ext>
            </a:extLst>
          </p:cNvPr>
          <p:cNvSpPr/>
          <p:nvPr/>
        </p:nvSpPr>
        <p:spPr>
          <a:xfrm>
            <a:off x="8597613" y="256223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5701C05-CD8F-FA33-9FEE-0ABBC30AFF37}"/>
              </a:ext>
            </a:extLst>
          </p:cNvPr>
          <p:cNvSpPr/>
          <p:nvPr/>
        </p:nvSpPr>
        <p:spPr>
          <a:xfrm>
            <a:off x="8400495" y="333137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7F5A80-6584-13E6-4F7C-BB973701F329}"/>
                  </a:ext>
                </a:extLst>
              </p:cNvPr>
              <p:cNvSpPr txBox="1"/>
              <p:nvPr/>
            </p:nvSpPr>
            <p:spPr>
              <a:xfrm>
                <a:off x="8332573" y="397441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7F5A80-6584-13E6-4F7C-BB973701F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573" y="3974410"/>
                <a:ext cx="1121419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A89A3509-631F-9006-4C34-63B0B9941B00}"/>
              </a:ext>
            </a:extLst>
          </p:cNvPr>
          <p:cNvSpPr/>
          <p:nvPr/>
        </p:nvSpPr>
        <p:spPr>
          <a:xfrm>
            <a:off x="10209286" y="336700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B75F627-3C31-D471-0A3D-455FEBCF5A95}"/>
              </a:ext>
            </a:extLst>
          </p:cNvPr>
          <p:cNvSpPr/>
          <p:nvPr/>
        </p:nvSpPr>
        <p:spPr>
          <a:xfrm>
            <a:off x="8755268" y="3715005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589F33-172D-140D-7227-613DA14EEAD4}"/>
                  </a:ext>
                </a:extLst>
              </p:cNvPr>
              <p:cNvSpPr txBox="1"/>
              <p:nvPr/>
            </p:nvSpPr>
            <p:spPr>
              <a:xfrm>
                <a:off x="6767320" y="2069789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589F33-172D-140D-7227-613DA14E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320" y="2069789"/>
                <a:ext cx="1121419" cy="492443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99FC2772-9A51-A32E-034E-A6D8EC302A2A}"/>
              </a:ext>
            </a:extLst>
          </p:cNvPr>
          <p:cNvSpPr/>
          <p:nvPr/>
        </p:nvSpPr>
        <p:spPr>
          <a:xfrm>
            <a:off x="9173637" y="416784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724D549-46D6-9000-D9F3-A0E06D7885FA}"/>
              </a:ext>
            </a:extLst>
          </p:cNvPr>
          <p:cNvSpPr/>
          <p:nvPr/>
        </p:nvSpPr>
        <p:spPr>
          <a:xfrm>
            <a:off x="10366941" y="2422000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8F2D40-9AD9-D82A-D41D-4844D4A3461A}"/>
                  </a:ext>
                </a:extLst>
              </p:cNvPr>
              <p:cNvSpPr txBox="1"/>
              <p:nvPr/>
            </p:nvSpPr>
            <p:spPr>
              <a:xfrm>
                <a:off x="10603734" y="2069788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8F2D40-9AD9-D82A-D41D-4844D4A34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734" y="2069788"/>
                <a:ext cx="1121419" cy="492443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D9276C-98D4-91BE-3129-612B5A94EBB2}"/>
                  </a:ext>
                </a:extLst>
              </p:cNvPr>
              <p:cNvSpPr txBox="1"/>
              <p:nvPr/>
            </p:nvSpPr>
            <p:spPr>
              <a:xfrm>
                <a:off x="6686654" y="5509546"/>
                <a:ext cx="52892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does not exist since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I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exist where r lies outside.</a:t>
                </a: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D9276C-98D4-91BE-3129-612B5A94E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54" y="5509546"/>
                <a:ext cx="5289276" cy="830997"/>
              </a:xfrm>
              <a:prstGeom prst="rect">
                <a:avLst/>
              </a:prstGeom>
              <a:blipFill>
                <a:blip r:embed="rId10"/>
                <a:stretch>
                  <a:fillRect l="-239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69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/>
              <p:nvPr/>
            </p:nvSpPr>
            <p:spPr>
              <a:xfrm>
                <a:off x="6607734" y="3339478"/>
                <a:ext cx="4508252" cy="1259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Century" panose="02040604050505020304" pitchFamily="18" charset="0"/>
                  </a:rPr>
                  <a:t>But in our case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does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also exist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0810C-416A-D21B-6FD5-EA01C3ED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734" y="3339478"/>
                <a:ext cx="4508252" cy="1259832"/>
              </a:xfrm>
              <a:prstGeom prst="rect">
                <a:avLst/>
              </a:prstGeom>
              <a:blipFill>
                <a:blip r:embed="rId2"/>
                <a:stretch>
                  <a:fillRect l="-2247" t="-5051" b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23053E4-6AB2-C213-51A7-981C4E4C29A6}"/>
              </a:ext>
            </a:extLst>
          </p:cNvPr>
          <p:cNvSpPr/>
          <p:nvPr/>
        </p:nvSpPr>
        <p:spPr>
          <a:xfrm>
            <a:off x="1076014" y="1980053"/>
            <a:ext cx="2582584" cy="25825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659D4D-023A-DFBA-9E8F-CBEB7186C5BC}"/>
              </a:ext>
            </a:extLst>
          </p:cNvPr>
          <p:cNvSpPr/>
          <p:nvPr/>
        </p:nvSpPr>
        <p:spPr>
          <a:xfrm>
            <a:off x="1979384" y="346402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D6F204-61EB-830C-BBEC-C58E7C3B366A}"/>
              </a:ext>
            </a:extLst>
          </p:cNvPr>
          <p:cNvSpPr/>
          <p:nvPr/>
        </p:nvSpPr>
        <p:spPr>
          <a:xfrm>
            <a:off x="4372402" y="270865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457858-AAC5-2213-9E89-5273044AC15E}"/>
              </a:ext>
            </a:extLst>
          </p:cNvPr>
          <p:cNvSpPr/>
          <p:nvPr/>
        </p:nvSpPr>
        <p:spPr>
          <a:xfrm>
            <a:off x="3950659" y="4241517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BA32B7-7920-B67B-DF77-949CF3C203FC}"/>
              </a:ext>
            </a:extLst>
          </p:cNvPr>
          <p:cNvSpPr/>
          <p:nvPr/>
        </p:nvSpPr>
        <p:spPr>
          <a:xfrm>
            <a:off x="1052591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62FDEC8-42B0-61B9-C382-1B89AFE3F6A2}"/>
              </a:ext>
            </a:extLst>
          </p:cNvPr>
          <p:cNvSpPr/>
          <p:nvPr/>
        </p:nvSpPr>
        <p:spPr>
          <a:xfrm>
            <a:off x="2976646" y="279838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CA8390-ED79-9F0B-D54D-613E3CE7303A}"/>
              </a:ext>
            </a:extLst>
          </p:cNvPr>
          <p:cNvSpPr/>
          <p:nvPr/>
        </p:nvSpPr>
        <p:spPr>
          <a:xfrm>
            <a:off x="2818991" y="365408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D5E8AC-0817-5024-0F5E-5AE1BD664092}"/>
                  </a:ext>
                </a:extLst>
              </p:cNvPr>
              <p:cNvSpPr txBox="1"/>
              <p:nvPr/>
            </p:nvSpPr>
            <p:spPr>
              <a:xfrm>
                <a:off x="1662729" y="4891639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D5E8AC-0817-5024-0F5E-5AE1BD664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29" y="4891639"/>
                <a:ext cx="112141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D673A57-0CD7-E913-EF26-73D883E26B16}"/>
              </a:ext>
            </a:extLst>
          </p:cNvPr>
          <p:cNvSpPr/>
          <p:nvPr/>
        </p:nvSpPr>
        <p:spPr>
          <a:xfrm>
            <a:off x="2661336" y="4945376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CAD2DF-2281-B2F0-F68B-1EFC7E874453}"/>
              </a:ext>
            </a:extLst>
          </p:cNvPr>
          <p:cNvSpPr/>
          <p:nvPr/>
        </p:nvSpPr>
        <p:spPr>
          <a:xfrm>
            <a:off x="1321188" y="2097237"/>
            <a:ext cx="4395638" cy="439563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A3DB594-2095-A6D9-9981-EA32B9993CC9}"/>
              </a:ext>
            </a:extLst>
          </p:cNvPr>
          <p:cNvSpPr/>
          <p:nvPr/>
        </p:nvSpPr>
        <p:spPr>
          <a:xfrm>
            <a:off x="2065784" y="4694347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C98A39-BB64-60CD-55E6-4B73F185A5EF}"/>
                  </a:ext>
                </a:extLst>
              </p:cNvPr>
              <p:cNvSpPr txBox="1"/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C98A39-BB64-60CD-55E6-4B73F185A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10" y="2094910"/>
                <a:ext cx="112141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5C7D6B2B-296A-CB29-C55E-52915CD9FC1A}"/>
              </a:ext>
            </a:extLst>
          </p:cNvPr>
          <p:cNvSpPr/>
          <p:nvPr/>
        </p:nvSpPr>
        <p:spPr>
          <a:xfrm>
            <a:off x="2294694" y="2831714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4132CE6-543E-156A-F1EA-18F282CFCF44}"/>
              </a:ext>
            </a:extLst>
          </p:cNvPr>
          <p:cNvSpPr/>
          <p:nvPr/>
        </p:nvSpPr>
        <p:spPr>
          <a:xfrm>
            <a:off x="3380096" y="2584729"/>
            <a:ext cx="315310" cy="3153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020F8F-DA6C-A270-984A-2D69A930024F}"/>
                  </a:ext>
                </a:extLst>
              </p:cNvPr>
              <p:cNvSpPr txBox="1"/>
              <p:nvPr/>
            </p:nvSpPr>
            <p:spPr>
              <a:xfrm>
                <a:off x="3308706" y="2218899"/>
                <a:ext cx="1121419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020F8F-DA6C-A270-984A-2D69A930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06" y="2218899"/>
                <a:ext cx="1121419" cy="524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6EAB3D3F-A808-6DE3-40A3-82B250DB3B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</p:spPr>
            <p:txBody>
              <a:bodyPr/>
              <a:lstStyle/>
              <a:p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What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4400" dirty="0">
                    <a:solidFill>
                      <a:schemeClr val="accent4"/>
                    </a:solidFill>
                    <a:latin typeface="Century" panose="02040604050505020304" pitchFamily="18" charset="0"/>
                  </a:rPr>
                  <a:t> special?  </a:t>
                </a:r>
                <a:endParaRPr lang="en-US" dirty="0">
                  <a:solidFill>
                    <a:schemeClr val="accent4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6EAB3D3F-A808-6DE3-40A3-82B250DB3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78799" y="263919"/>
                <a:ext cx="10515600" cy="1325563"/>
              </a:xfrm>
              <a:blipFill>
                <a:blip r:embed="rId6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86B079-2412-8992-03D5-AEF93E5D49DD}"/>
                  </a:ext>
                </a:extLst>
              </p:cNvPr>
              <p:cNvSpPr txBox="1"/>
              <p:nvPr/>
            </p:nvSpPr>
            <p:spPr>
              <a:xfrm>
                <a:off x="-533535" y="1660834"/>
                <a:ext cx="3374122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𝑆𝐸𝐶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86B079-2412-8992-03D5-AEF93E5D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535" y="1660834"/>
                <a:ext cx="3374122" cy="391646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A0D1C4-7E68-350E-8E3F-C2327E2F921B}"/>
                  </a:ext>
                </a:extLst>
              </p:cNvPr>
              <p:cNvSpPr txBox="1"/>
              <p:nvPr/>
            </p:nvSpPr>
            <p:spPr>
              <a:xfrm>
                <a:off x="719007" y="5929428"/>
                <a:ext cx="1887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𝑆𝐸𝐶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A0D1C4-7E68-350E-8E3F-C2327E2F9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7" y="5929428"/>
                <a:ext cx="1887444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5B32330-D6FA-8437-57EA-323B44F0093C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66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AB3D3F-A808-6DE3-40A3-82B250DB3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Observation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B32330-D6FA-8437-57EA-323B44F0093C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AFA27-FA33-3519-7FC8-8E44D9420035}"/>
                  </a:ext>
                </a:extLst>
              </p:cNvPr>
              <p:cNvSpPr txBox="1"/>
              <p:nvPr/>
            </p:nvSpPr>
            <p:spPr>
              <a:xfrm>
                <a:off x="778799" y="2998626"/>
                <a:ext cx="10287000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" panose="02040604050505020304" pitchFamily="18" charset="0"/>
                  </a:rPr>
                  <a:t>We also observe that,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Century" panose="020406040505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AFA27-FA33-3519-7FC8-8E44D942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99" y="2998626"/>
                <a:ext cx="10287000" cy="860748"/>
              </a:xfrm>
              <a:prstGeom prst="rect">
                <a:avLst/>
              </a:prstGeom>
              <a:blipFill>
                <a:blip r:embed="rId2"/>
                <a:stretch>
                  <a:fillRect t="-7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4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5FB91B-918D-D57D-E1D3-BFA7D885F78A}"/>
              </a:ext>
            </a:extLst>
          </p:cNvPr>
          <p:cNvCxnSpPr>
            <a:cxnSpLocks/>
          </p:cNvCxnSpPr>
          <p:nvPr/>
        </p:nvCxnSpPr>
        <p:spPr>
          <a:xfrm>
            <a:off x="3163241" y="3712314"/>
            <a:ext cx="0" cy="1689251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F248B6-2DB6-BE7F-D559-B9292DE3D0B5}"/>
              </a:ext>
            </a:extLst>
          </p:cNvPr>
          <p:cNvCxnSpPr>
            <a:cxnSpLocks/>
          </p:cNvCxnSpPr>
          <p:nvPr/>
        </p:nvCxnSpPr>
        <p:spPr>
          <a:xfrm flipV="1">
            <a:off x="1545577" y="2889344"/>
            <a:ext cx="3118235" cy="2920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CED17EF-6E23-A003-97E3-3194E9FECA1B}"/>
              </a:ext>
            </a:extLst>
          </p:cNvPr>
          <p:cNvSpPr/>
          <p:nvPr/>
        </p:nvSpPr>
        <p:spPr>
          <a:xfrm>
            <a:off x="3005586" y="4479547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26AD6A-C4A4-38C0-129F-F7785BEEBF89}"/>
              </a:ext>
            </a:extLst>
          </p:cNvPr>
          <p:cNvSpPr/>
          <p:nvPr/>
        </p:nvSpPr>
        <p:spPr>
          <a:xfrm>
            <a:off x="955928" y="2274062"/>
            <a:ext cx="4414626" cy="43676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B156AF-45A9-B678-9F86-3E09C588EC56}"/>
              </a:ext>
            </a:extLst>
          </p:cNvPr>
          <p:cNvSpPr/>
          <p:nvPr/>
        </p:nvSpPr>
        <p:spPr>
          <a:xfrm>
            <a:off x="1345213" y="1980053"/>
            <a:ext cx="3556562" cy="355656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8C36C9-87A8-F31D-822A-8FBFD7B86FB4}"/>
              </a:ext>
            </a:extLst>
          </p:cNvPr>
          <p:cNvSpPr/>
          <p:nvPr/>
        </p:nvSpPr>
        <p:spPr>
          <a:xfrm>
            <a:off x="2589274" y="4023685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276D02-E229-326B-4166-78924B11FF1E}"/>
              </a:ext>
            </a:extLst>
          </p:cNvPr>
          <p:cNvSpPr/>
          <p:nvPr/>
        </p:nvSpPr>
        <p:spPr>
          <a:xfrm>
            <a:off x="1328465" y="2735110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2B1065-FAAF-E422-7511-6D98D75DA1E4}"/>
              </a:ext>
            </a:extLst>
          </p:cNvPr>
          <p:cNvSpPr/>
          <p:nvPr/>
        </p:nvSpPr>
        <p:spPr>
          <a:xfrm>
            <a:off x="3962637" y="3106998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669462-9D1C-CDED-36D8-BFAFE3EFE79F}"/>
              </a:ext>
            </a:extLst>
          </p:cNvPr>
          <p:cNvSpPr/>
          <p:nvPr/>
        </p:nvSpPr>
        <p:spPr>
          <a:xfrm>
            <a:off x="3745525" y="4285417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29F9B-9443-B11C-A10F-A819C90CBA28}"/>
                  </a:ext>
                </a:extLst>
              </p:cNvPr>
              <p:cNvSpPr txBox="1"/>
              <p:nvPr/>
            </p:nvSpPr>
            <p:spPr>
              <a:xfrm>
                <a:off x="2153198" y="5989695"/>
                <a:ext cx="1544343" cy="67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29F9B-9443-B11C-A10F-A819C90CB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198" y="5989695"/>
                <a:ext cx="1544343" cy="678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B282BAE-E8C1-C2EF-12FF-0E4F7A235952}"/>
              </a:ext>
            </a:extLst>
          </p:cNvPr>
          <p:cNvSpPr/>
          <p:nvPr/>
        </p:nvSpPr>
        <p:spPr>
          <a:xfrm>
            <a:off x="2708258" y="5717998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F35451-24CA-8621-E05F-BDBBD03964A4}"/>
              </a:ext>
            </a:extLst>
          </p:cNvPr>
          <p:cNvSpPr/>
          <p:nvPr/>
        </p:nvSpPr>
        <p:spPr>
          <a:xfrm>
            <a:off x="3023498" y="3152904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3E34AA-0E1A-D187-AB89-C09101D7061B}"/>
              </a:ext>
            </a:extLst>
          </p:cNvPr>
          <p:cNvSpPr/>
          <p:nvPr/>
        </p:nvSpPr>
        <p:spPr>
          <a:xfrm>
            <a:off x="4446700" y="2672232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68BB9D-4048-1FE6-40F6-8BA3040ED1A7}"/>
                  </a:ext>
                </a:extLst>
              </p:cNvPr>
              <p:cNvSpPr txBox="1"/>
              <p:nvPr/>
            </p:nvSpPr>
            <p:spPr>
              <a:xfrm>
                <a:off x="4419928" y="2308976"/>
                <a:ext cx="1544343" cy="72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68BB9D-4048-1FE6-40F6-8BA3040ED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928" y="2308976"/>
                <a:ext cx="1544343" cy="722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C36EE3-424F-4891-9720-D1C093C55C9E}"/>
                  </a:ext>
                </a:extLst>
              </p:cNvPr>
              <p:cNvSpPr txBox="1"/>
              <p:nvPr/>
            </p:nvSpPr>
            <p:spPr>
              <a:xfrm>
                <a:off x="378399" y="2299269"/>
                <a:ext cx="1544343" cy="67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C36EE3-424F-4891-9720-D1C093C5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99" y="2299269"/>
                <a:ext cx="1544343" cy="678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76C659-ACBE-1A7C-8FEF-E32D70278E46}"/>
                  </a:ext>
                </a:extLst>
              </p:cNvPr>
              <p:cNvSpPr txBox="1"/>
              <p:nvPr/>
            </p:nvSpPr>
            <p:spPr>
              <a:xfrm>
                <a:off x="3306497" y="3466327"/>
                <a:ext cx="15443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76C659-ACBE-1A7C-8FEF-E32D70278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497" y="3466327"/>
                <a:ext cx="154434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F4CF2673-75EB-86E2-F330-61DE38EA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Outline of Proof 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0AB9DB-8CCE-9A23-C1F4-4CAC904781A4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9E57B-F4AF-E0AD-5298-7EAC23A5995F}"/>
                  </a:ext>
                </a:extLst>
              </p:cNvPr>
              <p:cNvSpPr txBox="1"/>
              <p:nvPr/>
            </p:nvSpPr>
            <p:spPr>
              <a:xfrm>
                <a:off x="7161071" y="2023309"/>
                <a:ext cx="4050686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Now,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exists and let it not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9E57B-F4AF-E0AD-5298-7EAC23A59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71" y="2023309"/>
                <a:ext cx="4050686" cy="1230080"/>
              </a:xfrm>
              <a:prstGeom prst="rect">
                <a:avLst/>
              </a:prstGeom>
              <a:blipFill>
                <a:blip r:embed="rId6"/>
                <a:stretch>
                  <a:fillRect l="-2194" t="-5102" r="-2194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77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5FB91B-918D-D57D-E1D3-BFA7D885F78A}"/>
              </a:ext>
            </a:extLst>
          </p:cNvPr>
          <p:cNvCxnSpPr>
            <a:cxnSpLocks/>
          </p:cNvCxnSpPr>
          <p:nvPr/>
        </p:nvCxnSpPr>
        <p:spPr>
          <a:xfrm>
            <a:off x="3163241" y="3712314"/>
            <a:ext cx="0" cy="1689251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F248B6-2DB6-BE7F-D559-B9292DE3D0B5}"/>
              </a:ext>
            </a:extLst>
          </p:cNvPr>
          <p:cNvCxnSpPr>
            <a:cxnSpLocks/>
          </p:cNvCxnSpPr>
          <p:nvPr/>
        </p:nvCxnSpPr>
        <p:spPr>
          <a:xfrm flipV="1">
            <a:off x="1545577" y="2889344"/>
            <a:ext cx="3118235" cy="2920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CED17EF-6E23-A003-97E3-3194E9FECA1B}"/>
              </a:ext>
            </a:extLst>
          </p:cNvPr>
          <p:cNvSpPr/>
          <p:nvPr/>
        </p:nvSpPr>
        <p:spPr>
          <a:xfrm>
            <a:off x="3005586" y="3979125"/>
            <a:ext cx="315310" cy="315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26AD6A-C4A4-38C0-129F-F7785BEEBF89}"/>
              </a:ext>
            </a:extLst>
          </p:cNvPr>
          <p:cNvSpPr/>
          <p:nvPr/>
        </p:nvSpPr>
        <p:spPr>
          <a:xfrm>
            <a:off x="1178116" y="2133764"/>
            <a:ext cx="3907288" cy="386575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B156AF-45A9-B678-9F86-3E09C588EC56}"/>
              </a:ext>
            </a:extLst>
          </p:cNvPr>
          <p:cNvSpPr/>
          <p:nvPr/>
        </p:nvSpPr>
        <p:spPr>
          <a:xfrm>
            <a:off x="1345213" y="1980053"/>
            <a:ext cx="3556562" cy="355656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8C36C9-87A8-F31D-822A-8FBFD7B86FB4}"/>
              </a:ext>
            </a:extLst>
          </p:cNvPr>
          <p:cNvSpPr/>
          <p:nvPr/>
        </p:nvSpPr>
        <p:spPr>
          <a:xfrm>
            <a:off x="2589274" y="4023685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276D02-E229-326B-4166-78924B11FF1E}"/>
              </a:ext>
            </a:extLst>
          </p:cNvPr>
          <p:cNvSpPr/>
          <p:nvPr/>
        </p:nvSpPr>
        <p:spPr>
          <a:xfrm>
            <a:off x="1328465" y="2735110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2B1065-FAAF-E422-7511-6D98D75DA1E4}"/>
              </a:ext>
            </a:extLst>
          </p:cNvPr>
          <p:cNvSpPr/>
          <p:nvPr/>
        </p:nvSpPr>
        <p:spPr>
          <a:xfrm>
            <a:off x="3962637" y="3106998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669462-9D1C-CDED-36D8-BFAFE3EFE79F}"/>
              </a:ext>
            </a:extLst>
          </p:cNvPr>
          <p:cNvSpPr/>
          <p:nvPr/>
        </p:nvSpPr>
        <p:spPr>
          <a:xfrm>
            <a:off x="3745525" y="4285417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29F9B-9443-B11C-A10F-A819C90CBA28}"/>
                  </a:ext>
                </a:extLst>
              </p:cNvPr>
              <p:cNvSpPr txBox="1"/>
              <p:nvPr/>
            </p:nvSpPr>
            <p:spPr>
              <a:xfrm>
                <a:off x="2153198" y="5989695"/>
                <a:ext cx="1544343" cy="67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29F9B-9443-B11C-A10F-A819C90CB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198" y="5989695"/>
                <a:ext cx="1544343" cy="678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B282BAE-E8C1-C2EF-12FF-0E4F7A235952}"/>
              </a:ext>
            </a:extLst>
          </p:cNvPr>
          <p:cNvSpPr/>
          <p:nvPr/>
        </p:nvSpPr>
        <p:spPr>
          <a:xfrm>
            <a:off x="2708258" y="5717998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F35451-24CA-8621-E05F-BDBBD03964A4}"/>
              </a:ext>
            </a:extLst>
          </p:cNvPr>
          <p:cNvSpPr/>
          <p:nvPr/>
        </p:nvSpPr>
        <p:spPr>
          <a:xfrm>
            <a:off x="3023498" y="3152904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3E34AA-0E1A-D187-AB89-C09101D7061B}"/>
              </a:ext>
            </a:extLst>
          </p:cNvPr>
          <p:cNvSpPr/>
          <p:nvPr/>
        </p:nvSpPr>
        <p:spPr>
          <a:xfrm>
            <a:off x="4446700" y="2672232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68BB9D-4048-1FE6-40F6-8BA3040ED1A7}"/>
                  </a:ext>
                </a:extLst>
              </p:cNvPr>
              <p:cNvSpPr txBox="1"/>
              <p:nvPr/>
            </p:nvSpPr>
            <p:spPr>
              <a:xfrm>
                <a:off x="4419928" y="2308976"/>
                <a:ext cx="1544343" cy="72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68BB9D-4048-1FE6-40F6-8BA3040ED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928" y="2308976"/>
                <a:ext cx="1544343" cy="722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C36EE3-424F-4891-9720-D1C093C55C9E}"/>
                  </a:ext>
                </a:extLst>
              </p:cNvPr>
              <p:cNvSpPr txBox="1"/>
              <p:nvPr/>
            </p:nvSpPr>
            <p:spPr>
              <a:xfrm>
                <a:off x="378399" y="2299269"/>
                <a:ext cx="1544343" cy="67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C36EE3-424F-4891-9720-D1C093C5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99" y="2299269"/>
                <a:ext cx="1544343" cy="678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76C659-ACBE-1A7C-8FEF-E32D70278E46}"/>
                  </a:ext>
                </a:extLst>
              </p:cNvPr>
              <p:cNvSpPr txBox="1"/>
              <p:nvPr/>
            </p:nvSpPr>
            <p:spPr>
              <a:xfrm>
                <a:off x="3306497" y="3466327"/>
                <a:ext cx="15443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76C659-ACBE-1A7C-8FEF-E32D70278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497" y="3466327"/>
                <a:ext cx="1544343" cy="492443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F4CF2673-75EB-86E2-F330-61DE38EA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99" y="2639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Outline of Proof 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0AB9DB-8CCE-9A23-C1F4-4CAC904781A4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9E57B-F4AF-E0AD-5298-7EAC23A5995F}"/>
                  </a:ext>
                </a:extLst>
              </p:cNvPr>
              <p:cNvSpPr txBox="1"/>
              <p:nvPr/>
            </p:nvSpPr>
            <p:spPr>
              <a:xfrm>
                <a:off x="7161071" y="2023309"/>
                <a:ext cx="4050686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Now,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exists and let it not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N" sz="24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9E57B-F4AF-E0AD-5298-7EAC23A59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71" y="2023309"/>
                <a:ext cx="4050686" cy="1230080"/>
              </a:xfrm>
              <a:prstGeom prst="rect">
                <a:avLst/>
              </a:prstGeom>
              <a:blipFill>
                <a:blip r:embed="rId6"/>
                <a:stretch>
                  <a:fillRect l="-2194" t="-5102" r="-2194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62C530-1B56-2D4C-2529-4338D3405921}"/>
                  </a:ext>
                </a:extLst>
              </p:cNvPr>
              <p:cNvSpPr txBox="1"/>
              <p:nvPr/>
            </p:nvSpPr>
            <p:spPr>
              <a:xfrm>
                <a:off x="7161071" y="3687216"/>
                <a:ext cx="4414626" cy="2367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entury" panose="02040604050505020304" pitchFamily="18" charset="0"/>
                  </a:rPr>
                  <a:t>We can move the </a:t>
                </a:r>
                <a:r>
                  <a:rPr lang="en-IN" sz="2400" dirty="0" err="1">
                    <a:latin typeface="Century" panose="02040604050505020304" pitchFamily="18" charset="0"/>
                  </a:rPr>
                  <a:t>center</a:t>
                </a:r>
                <a:r>
                  <a:rPr lang="en-IN" sz="2400" dirty="0">
                    <a:latin typeface="Century" panose="02040604050505020304" pitchFamily="18" charset="0"/>
                  </a:rPr>
                  <a:t>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towards the common chord along the perpendicular bisector,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inside to get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𝐶𝑖𝑟𝑐𝑢𝑚𝑐𝑖𝑟𝑐𝑙𝑒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62C530-1B56-2D4C-2529-4338D3405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71" y="3687216"/>
                <a:ext cx="4414626" cy="2367828"/>
              </a:xfrm>
              <a:prstGeom prst="rect">
                <a:avLst/>
              </a:prstGeom>
              <a:blipFill>
                <a:blip r:embed="rId7"/>
                <a:stretch>
                  <a:fillRect l="-2011" t="-2139" b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536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526AD6A-C4A4-38C0-129F-F7785BEEBF89}"/>
              </a:ext>
            </a:extLst>
          </p:cNvPr>
          <p:cNvSpPr/>
          <p:nvPr/>
        </p:nvSpPr>
        <p:spPr>
          <a:xfrm>
            <a:off x="4212254" y="1750769"/>
            <a:ext cx="3894567" cy="385316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8C36C9-87A8-F31D-822A-8FBFD7B86FB4}"/>
              </a:ext>
            </a:extLst>
          </p:cNvPr>
          <p:cNvSpPr/>
          <p:nvPr/>
        </p:nvSpPr>
        <p:spPr>
          <a:xfrm>
            <a:off x="5675374" y="3637922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276D02-E229-326B-4166-78924B11FF1E}"/>
              </a:ext>
            </a:extLst>
          </p:cNvPr>
          <p:cNvSpPr/>
          <p:nvPr/>
        </p:nvSpPr>
        <p:spPr>
          <a:xfrm>
            <a:off x="4414565" y="2349347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2B1065-FAAF-E422-7511-6D98D75DA1E4}"/>
              </a:ext>
            </a:extLst>
          </p:cNvPr>
          <p:cNvSpPr/>
          <p:nvPr/>
        </p:nvSpPr>
        <p:spPr>
          <a:xfrm>
            <a:off x="7048737" y="2721235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669462-9D1C-CDED-36D8-BFAFE3EFE79F}"/>
              </a:ext>
            </a:extLst>
          </p:cNvPr>
          <p:cNvSpPr/>
          <p:nvPr/>
        </p:nvSpPr>
        <p:spPr>
          <a:xfrm>
            <a:off x="6831625" y="3899654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29F9B-9443-B11C-A10F-A819C90CBA28}"/>
                  </a:ext>
                </a:extLst>
              </p:cNvPr>
              <p:cNvSpPr txBox="1"/>
              <p:nvPr/>
            </p:nvSpPr>
            <p:spPr>
              <a:xfrm>
                <a:off x="5239298" y="5603932"/>
                <a:ext cx="1544343" cy="67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29F9B-9443-B11C-A10F-A819C90CB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298" y="5603932"/>
                <a:ext cx="1544343" cy="678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B282BAE-E8C1-C2EF-12FF-0E4F7A235952}"/>
              </a:ext>
            </a:extLst>
          </p:cNvPr>
          <p:cNvSpPr/>
          <p:nvPr/>
        </p:nvSpPr>
        <p:spPr>
          <a:xfrm>
            <a:off x="5794358" y="5332235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F35451-24CA-8621-E05F-BDBBD03964A4}"/>
              </a:ext>
            </a:extLst>
          </p:cNvPr>
          <p:cNvSpPr/>
          <p:nvPr/>
        </p:nvSpPr>
        <p:spPr>
          <a:xfrm>
            <a:off x="6109598" y="2767141"/>
            <a:ext cx="434224" cy="434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3E34AA-0E1A-D187-AB89-C09101D7061B}"/>
              </a:ext>
            </a:extLst>
          </p:cNvPr>
          <p:cNvSpPr/>
          <p:nvPr/>
        </p:nvSpPr>
        <p:spPr>
          <a:xfrm>
            <a:off x="7532800" y="2286469"/>
            <a:ext cx="434224" cy="43422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68BB9D-4048-1FE6-40F6-8BA3040ED1A7}"/>
                  </a:ext>
                </a:extLst>
              </p:cNvPr>
              <p:cNvSpPr txBox="1"/>
              <p:nvPr/>
            </p:nvSpPr>
            <p:spPr>
              <a:xfrm>
                <a:off x="7506028" y="1923213"/>
                <a:ext cx="1544343" cy="72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68BB9D-4048-1FE6-40F6-8BA3040ED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028" y="1923213"/>
                <a:ext cx="1544343" cy="722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C36EE3-424F-4891-9720-D1C093C55C9E}"/>
                  </a:ext>
                </a:extLst>
              </p:cNvPr>
              <p:cNvSpPr txBox="1"/>
              <p:nvPr/>
            </p:nvSpPr>
            <p:spPr>
              <a:xfrm>
                <a:off x="3162679" y="2362046"/>
                <a:ext cx="1544343" cy="67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C36EE3-424F-4891-9720-D1C093C5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679" y="2362046"/>
                <a:ext cx="1544343" cy="678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9B014-D933-9EE0-6DC8-2C1E6AC32D1F}"/>
                  </a:ext>
                </a:extLst>
              </p:cNvPr>
              <p:cNvSpPr txBox="1"/>
              <p:nvPr/>
            </p:nvSpPr>
            <p:spPr>
              <a:xfrm>
                <a:off x="363879" y="639028"/>
                <a:ext cx="4050686" cy="91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entury" panose="02040604050505020304" pitchFamily="18" charset="0"/>
                  </a:rPr>
                  <a:t>This is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𝑆𝐸𝐶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at the end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400" dirty="0">
                    <a:latin typeface="Century" panose="02040604050505020304" pitchFamily="18" charset="0"/>
                  </a:rPr>
                  <a:t> iteration.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49B014-D933-9EE0-6DC8-2C1E6AC32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79" y="639028"/>
                <a:ext cx="4050686" cy="918778"/>
              </a:xfrm>
              <a:prstGeom prst="rect">
                <a:avLst/>
              </a:prstGeom>
              <a:blipFill>
                <a:blip r:embed="rId5"/>
                <a:stretch>
                  <a:fillRect l="-1875" t="-4110" r="-938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CF8AF1-5C18-C940-F436-12C42C37E5C5}"/>
                  </a:ext>
                </a:extLst>
              </p:cNvPr>
              <p:cNvSpPr txBox="1"/>
              <p:nvPr/>
            </p:nvSpPr>
            <p:spPr>
              <a:xfrm>
                <a:off x="6028375" y="3243192"/>
                <a:ext cx="15443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CF8AF1-5C18-C940-F436-12C42C37E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375" y="3243192"/>
                <a:ext cx="1544343" cy="492443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64" y="1619114"/>
            <a:ext cx="10577674" cy="4873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SEC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effectLst/>
                <a:latin typeface="Monaco" pitchFamily="2" charset="77"/>
              </a:rPr>
              <a:t>(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j-1</a:t>
            </a:r>
            <a:r>
              <a:rPr lang="en-IN" sz="3300" b="0" dirty="0">
                <a:effectLst/>
                <a:latin typeface="Monaco" pitchFamily="2" charset="77"/>
              </a:rPr>
              <a:t>, </a:t>
            </a:r>
            <a:r>
              <a:rPr lang="en-IN" sz="3300" dirty="0">
                <a:solidFill>
                  <a:srgbClr val="0070C0"/>
                </a:solidFill>
                <a:latin typeface="Monaco" pitchFamily="2" charset="77"/>
              </a:rPr>
              <a:t>p</a:t>
            </a:r>
            <a:r>
              <a:rPr lang="en-IN" sz="3300" baseline="-25000" dirty="0">
                <a:solidFill>
                  <a:srgbClr val="0070C0"/>
                </a:solidFill>
                <a:latin typeface="Monaco" pitchFamily="2" charset="77"/>
              </a:rPr>
              <a:t>i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 </a:t>
            </a:r>
            <a:r>
              <a:rPr lang="en-IN" sz="3300" dirty="0" err="1">
                <a:solidFill>
                  <a:srgbClr val="0070C0"/>
                </a:solidFill>
                <a:latin typeface="Monaco" pitchFamily="2" charset="77"/>
              </a:rPr>
              <a:t>p</a:t>
            </a:r>
            <a:r>
              <a:rPr lang="en-IN" sz="3300" baseline="-25000" dirty="0" err="1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33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Circle(p</a:t>
            </a:r>
            <a:r>
              <a:rPr lang="en-IN" sz="2900" b="0" baseline="-25000" dirty="0">
                <a:effectLst/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, </a:t>
            </a:r>
            <a:r>
              <a:rPr lang="en-IN" sz="2900" dirty="0" err="1">
                <a:latin typeface="Monaco" pitchFamily="2" charset="77"/>
              </a:rPr>
              <a:t>p</a:t>
            </a:r>
            <a:r>
              <a:rPr lang="en-IN" sz="2900" baseline="-25000" dirty="0" err="1">
                <a:latin typeface="Monaco" pitchFamily="2" charset="77"/>
              </a:rPr>
              <a:t>j</a:t>
            </a:r>
            <a:r>
              <a:rPr lang="en-IN" sz="2900" dirty="0">
                <a:latin typeface="Monaco" pitchFamily="2" charset="77"/>
              </a:rPr>
              <a:t>)</a:t>
            </a:r>
            <a:r>
              <a:rPr lang="en-IN" baseline="-25000" dirty="0">
                <a:latin typeface="Monaco" pitchFamily="2" charset="77"/>
              </a:rPr>
              <a:t>         </a:t>
            </a:r>
            <a:endParaRPr lang="en-IN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70C0"/>
                </a:solidFill>
                <a:effectLst/>
                <a:latin typeface="Monaco" pitchFamily="2" charset="77"/>
              </a:rPr>
              <a:t>k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j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 - 1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>
                <a:latin typeface="Monaco" pitchFamily="2" charset="77"/>
              </a:rPr>
              <a:t>p</a:t>
            </a:r>
            <a:r>
              <a:rPr lang="en-IN" sz="3200" baseline="-25000" dirty="0">
                <a:latin typeface="Monaco" pitchFamily="2" charset="77"/>
              </a:rPr>
              <a:t>k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Update(C)</a:t>
            </a:r>
          </a:p>
          <a:p>
            <a:pPr marL="0" indent="0">
              <a:buNone/>
            </a:pP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AF66-7CA8-A1F6-1C3F-A7EEB84A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64" y="1619114"/>
            <a:ext cx="10577674" cy="4873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SEC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2</a:t>
            </a:r>
            <a:r>
              <a:rPr lang="en-IN" sz="3300" b="0" dirty="0">
                <a:effectLst/>
                <a:latin typeface="Monaco" pitchFamily="2" charset="77"/>
              </a:rPr>
              <a:t>(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P</a:t>
            </a:r>
            <a:r>
              <a:rPr lang="en-IN" sz="3300" b="0" baseline="-25000" dirty="0">
                <a:solidFill>
                  <a:srgbClr val="0070C0"/>
                </a:solidFill>
                <a:effectLst/>
                <a:latin typeface="Monaco" pitchFamily="2" charset="77"/>
              </a:rPr>
              <a:t>j-1</a:t>
            </a:r>
            <a:r>
              <a:rPr lang="en-IN" sz="3300" b="0" dirty="0">
                <a:effectLst/>
                <a:latin typeface="Monaco" pitchFamily="2" charset="77"/>
              </a:rPr>
              <a:t>, </a:t>
            </a:r>
            <a:r>
              <a:rPr lang="en-IN" sz="3300" dirty="0">
                <a:solidFill>
                  <a:srgbClr val="0070C0"/>
                </a:solidFill>
                <a:latin typeface="Monaco" pitchFamily="2" charset="77"/>
              </a:rPr>
              <a:t>p</a:t>
            </a:r>
            <a:r>
              <a:rPr lang="en-IN" sz="3300" baseline="-25000" dirty="0">
                <a:solidFill>
                  <a:srgbClr val="0070C0"/>
                </a:solidFill>
                <a:latin typeface="Monaco" pitchFamily="2" charset="77"/>
              </a:rPr>
              <a:t>i</a:t>
            </a:r>
            <a:r>
              <a:rPr lang="en-IN" sz="3300" b="0" dirty="0">
                <a:solidFill>
                  <a:srgbClr val="0070C0"/>
                </a:solidFill>
                <a:effectLst/>
                <a:latin typeface="Monaco" pitchFamily="2" charset="77"/>
              </a:rPr>
              <a:t>, </a:t>
            </a:r>
            <a:r>
              <a:rPr lang="en-IN" sz="3300" dirty="0" err="1">
                <a:solidFill>
                  <a:srgbClr val="0070C0"/>
                </a:solidFill>
                <a:latin typeface="Monaco" pitchFamily="2" charset="77"/>
              </a:rPr>
              <a:t>p</a:t>
            </a:r>
            <a:r>
              <a:rPr lang="en-IN" sz="3300" baseline="-25000" dirty="0" err="1">
                <a:solidFill>
                  <a:srgbClr val="0070C0"/>
                </a:solidFill>
                <a:latin typeface="Monaco" pitchFamily="2" charset="77"/>
              </a:rPr>
              <a:t>j</a:t>
            </a:r>
            <a:r>
              <a:rPr lang="en-IN" sz="3300" b="0" dirty="0">
                <a:effectLst/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IN" sz="3300" b="0" dirty="0">
                <a:effectLst/>
                <a:latin typeface="Monaco" pitchFamily="2" charset="77"/>
              </a:rPr>
              <a:t>{</a:t>
            </a:r>
            <a:endParaRPr lang="en-IN" b="0" dirty="0"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	</a:t>
            </a:r>
            <a:r>
              <a:rPr lang="en-IN" sz="2900" b="0" dirty="0">
                <a:solidFill>
                  <a:srgbClr val="00B0F0"/>
                </a:solidFill>
                <a:effectLst/>
                <a:latin typeface="Monaco" pitchFamily="2" charset="77"/>
              </a:rPr>
              <a:t>C</a:t>
            </a:r>
            <a:r>
              <a:rPr lang="en-IN" sz="2900" b="0" dirty="0">
                <a:effectLst/>
                <a:latin typeface="Monaco" pitchFamily="2" charset="77"/>
              </a:rPr>
              <a:t> ← Circle(p</a:t>
            </a:r>
            <a:r>
              <a:rPr lang="en-IN" sz="2900" b="0" baseline="-25000" dirty="0">
                <a:effectLst/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, </a:t>
            </a:r>
            <a:r>
              <a:rPr lang="en-IN" sz="2900" dirty="0" err="1">
                <a:latin typeface="Monaco" pitchFamily="2" charset="77"/>
              </a:rPr>
              <a:t>p</a:t>
            </a:r>
            <a:r>
              <a:rPr lang="en-IN" sz="2900" baseline="-25000" dirty="0" err="1">
                <a:latin typeface="Monaco" pitchFamily="2" charset="77"/>
              </a:rPr>
              <a:t>j</a:t>
            </a:r>
            <a:r>
              <a:rPr lang="en-IN" sz="2900" dirty="0">
                <a:latin typeface="Monaco" pitchFamily="2" charset="77"/>
              </a:rPr>
              <a:t>)</a:t>
            </a:r>
            <a:r>
              <a:rPr lang="en-IN" baseline="-25000" dirty="0">
                <a:latin typeface="Monaco" pitchFamily="2" charset="77"/>
              </a:rPr>
              <a:t>         </a:t>
            </a:r>
            <a:endParaRPr lang="en-IN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rgbClr val="C586C0"/>
                </a:solidFill>
                <a:effectLst/>
                <a:latin typeface="Monaco" pitchFamily="2" charset="77"/>
              </a:rPr>
              <a:t>	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for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70C0"/>
                </a:solidFill>
                <a:effectLst/>
                <a:latin typeface="Monaco" pitchFamily="2" charset="77"/>
              </a:rPr>
              <a:t>k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←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effectLst/>
                <a:latin typeface="Monaco" pitchFamily="2" charset="77"/>
              </a:rPr>
              <a:t>to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00B050"/>
                </a:solidFill>
                <a:effectLst/>
                <a:latin typeface="Monaco" pitchFamily="2" charset="77"/>
              </a:rPr>
              <a:t>j</a:t>
            </a:r>
            <a:r>
              <a:rPr lang="en-IN" sz="3200" dirty="0">
                <a:solidFill>
                  <a:srgbClr val="00B050"/>
                </a:solidFill>
                <a:latin typeface="Monaco" pitchFamily="2" charset="77"/>
              </a:rPr>
              <a:t> - 1</a:t>
            </a:r>
            <a:r>
              <a:rPr lang="en-IN" sz="3200" b="0" dirty="0">
                <a:solidFill>
                  <a:srgbClr val="CCCCCC"/>
                </a:solidFill>
                <a:effectLst/>
                <a:latin typeface="Monaco" pitchFamily="2" charset="77"/>
              </a:rPr>
              <a:t> </a:t>
            </a: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do</a:t>
            </a:r>
          </a:p>
          <a:p>
            <a:pPr marL="0" indent="0">
              <a:buNone/>
            </a:pP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		if </a:t>
            </a:r>
            <a:r>
              <a:rPr lang="en-IN" sz="3200" dirty="0">
                <a:latin typeface="Monaco" pitchFamily="2" charset="77"/>
              </a:rPr>
              <a:t>p</a:t>
            </a:r>
            <a:r>
              <a:rPr lang="en-IN" sz="3200" baseline="-25000" dirty="0">
                <a:latin typeface="Monaco" pitchFamily="2" charset="77"/>
              </a:rPr>
              <a:t>k</a:t>
            </a:r>
            <a:r>
              <a:rPr lang="en-IN" sz="3200" dirty="0">
                <a:latin typeface="Monaco" pitchFamily="2" charset="77"/>
              </a:rPr>
              <a:t> lies outside C</a:t>
            </a:r>
          </a:p>
          <a:p>
            <a:pPr marL="0" indent="0">
              <a:buNone/>
            </a:pPr>
            <a:r>
              <a:rPr lang="en-IN" sz="3200" b="0" dirty="0">
                <a:solidFill>
                  <a:srgbClr val="7030A0"/>
                </a:solidFill>
                <a:effectLst/>
                <a:latin typeface="Monaco" pitchFamily="2" charset="77"/>
              </a:rPr>
              <a:t>			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 </a:t>
            </a:r>
            <a:r>
              <a:rPr lang="en-IN" sz="2900" b="0" dirty="0">
                <a:effectLst/>
                <a:latin typeface="Monaco" pitchFamily="2" charset="77"/>
              </a:rPr>
              <a:t>← Circumcircle(p</a:t>
            </a:r>
            <a:r>
              <a:rPr lang="en-IN" sz="2900" b="0" baseline="-25000" dirty="0">
                <a:effectLst/>
                <a:latin typeface="Monaco" pitchFamily="2" charset="77"/>
              </a:rPr>
              <a:t>i</a:t>
            </a:r>
            <a:r>
              <a:rPr lang="en-IN" sz="2900" dirty="0">
                <a:latin typeface="Monaco" pitchFamily="2" charset="77"/>
              </a:rPr>
              <a:t>, </a:t>
            </a:r>
            <a:r>
              <a:rPr lang="en-IN" sz="2900" dirty="0" err="1">
                <a:latin typeface="Monaco" pitchFamily="2" charset="77"/>
              </a:rPr>
              <a:t>p</a:t>
            </a:r>
            <a:r>
              <a:rPr lang="en-IN" sz="2900" baseline="-25000" dirty="0" err="1">
                <a:latin typeface="Monaco" pitchFamily="2" charset="77"/>
              </a:rPr>
              <a:t>j</a:t>
            </a:r>
            <a:r>
              <a:rPr lang="en-IN" sz="2900" b="0" dirty="0">
                <a:effectLst/>
                <a:latin typeface="Monaco" pitchFamily="2" charset="77"/>
              </a:rPr>
              <a:t>, p</a:t>
            </a:r>
            <a:r>
              <a:rPr lang="en-IN" sz="2900" b="0" baseline="-25000" dirty="0">
                <a:effectLst/>
                <a:latin typeface="Monaco" pitchFamily="2" charset="77"/>
              </a:rPr>
              <a:t>k</a:t>
            </a:r>
            <a:r>
              <a:rPr lang="en-IN" sz="2900" b="0" dirty="0">
                <a:effectLst/>
                <a:latin typeface="Monaco" pitchFamily="2" charset="77"/>
              </a:rPr>
              <a:t>)</a:t>
            </a:r>
            <a:endParaRPr lang="en-IN" sz="29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IN" sz="3200" b="0" dirty="0">
                <a:solidFill>
                  <a:schemeClr val="accent4"/>
                </a:solidFill>
                <a:effectLst/>
                <a:latin typeface="Monaco" pitchFamily="2" charset="77"/>
              </a:rPr>
              <a:t>	</a:t>
            </a:r>
            <a:r>
              <a:rPr lang="en-IN" sz="3200" dirty="0">
                <a:solidFill>
                  <a:srgbClr val="7030A0"/>
                </a:solidFill>
                <a:latin typeface="Monaco" pitchFamily="2" charset="77"/>
              </a:rPr>
              <a:t>return </a:t>
            </a:r>
            <a:r>
              <a:rPr lang="en-IN" sz="3200" dirty="0">
                <a:solidFill>
                  <a:srgbClr val="00B0F0"/>
                </a:solidFill>
                <a:latin typeface="Monaco" pitchFamily="2" charset="77"/>
              </a:rPr>
              <a:t>C</a:t>
            </a:r>
            <a:endParaRPr lang="en-IN" sz="3200" b="0" dirty="0">
              <a:solidFill>
                <a:srgbClr val="7030A0"/>
              </a:solidFill>
              <a:effectLst/>
              <a:latin typeface="Monaco" pitchFamily="2" charset="77"/>
            </a:endParaRPr>
          </a:p>
          <a:p>
            <a:pPr marL="0" indent="0">
              <a:buNone/>
            </a:pPr>
            <a:r>
              <a:rPr lang="en-IN" b="0" dirty="0"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5336-434F-4F8E-A0BA-86D39C4C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Century" panose="02040604050505020304" pitchFamily="18" charset="0"/>
              </a:rPr>
              <a:t>Randomized Incremental Construction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611F6B-2D43-2B41-0101-97EE1D2C1737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9B7F6E-07D8-4063-E229-BBDC71F0A671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4746A-2CE3-505A-F284-708BB9FCF1FB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6693F9-ABE4-10C4-7D44-9F3CC53D1D5E}"/>
              </a:ext>
            </a:extLst>
          </p:cNvPr>
          <p:cNvSpPr/>
          <p:nvPr/>
        </p:nvSpPr>
        <p:spPr>
          <a:xfrm>
            <a:off x="265555" y="816012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7A5158-0DF4-6690-4052-9A8BF3A50176}"/>
              </a:ext>
            </a:extLst>
          </p:cNvPr>
          <p:cNvSpPr/>
          <p:nvPr/>
        </p:nvSpPr>
        <p:spPr>
          <a:xfrm>
            <a:off x="265555" y="792358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ACD83-4979-F004-6D29-D1708676B2D1}"/>
              </a:ext>
            </a:extLst>
          </p:cNvPr>
          <p:cNvSpPr/>
          <p:nvPr/>
        </p:nvSpPr>
        <p:spPr>
          <a:xfrm>
            <a:off x="265555" y="797491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195F24-9EC3-9E3B-D38A-1895D993007E}"/>
              </a:ext>
            </a:extLst>
          </p:cNvPr>
          <p:cNvSpPr/>
          <p:nvPr/>
        </p:nvSpPr>
        <p:spPr>
          <a:xfrm>
            <a:off x="265554" y="787225"/>
            <a:ext cx="315310" cy="3153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glow rad="63500">
              <a:schemeClr val="tx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AC449B-AAE5-A11A-E38B-B41776FF037F}"/>
              </a:ext>
            </a:extLst>
          </p:cNvPr>
          <p:cNvSpPr/>
          <p:nvPr/>
        </p:nvSpPr>
        <p:spPr>
          <a:xfrm>
            <a:off x="11038490" y="6339490"/>
            <a:ext cx="315310" cy="3153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1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5089</Words>
  <Application>Microsoft Macintosh PowerPoint</Application>
  <PresentationFormat>Widescreen</PresentationFormat>
  <Paragraphs>888</Paragraphs>
  <Slides>125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Aptos</vt:lpstr>
      <vt:lpstr>Arial</vt:lpstr>
      <vt:lpstr>Cambria Math</vt:lpstr>
      <vt:lpstr>Century</vt:lpstr>
      <vt:lpstr>Monaco</vt:lpstr>
      <vt:lpstr>Source Sans Pro</vt:lpstr>
      <vt:lpstr>FunkyShapesVTI</vt:lpstr>
      <vt:lpstr>Randomized Algorithms</vt:lpstr>
      <vt:lpstr>PROBLEM</vt:lpstr>
      <vt:lpstr>PROBLEM</vt:lpstr>
      <vt:lpstr>PROBLEM</vt:lpstr>
      <vt:lpstr>PowerPoint Presentation</vt:lpstr>
      <vt:lpstr>PowerPoint Presentation</vt:lpstr>
      <vt:lpstr>PowerPoint Presentation</vt:lpstr>
      <vt:lpstr>Uniqueness of the smallest enclosing circle</vt:lpstr>
      <vt:lpstr>PowerPoint Presentation</vt:lpstr>
      <vt:lpstr>PowerPoint Presentation</vt:lpstr>
      <vt:lpstr>PowerPoint Presentation</vt:lpstr>
      <vt:lpstr>PowerPoint Presentation</vt:lpstr>
      <vt:lpstr>Consider a circle with no points on its circumference.  </vt:lpstr>
      <vt:lpstr>This circle can be further shrunk to get a smaller circle that passes through one point while still enclosing all the points.</vt:lpstr>
      <vt:lpstr>We can again move the center along the line joining center and the first point to get a smaller circle passing through two points.</vt:lpstr>
      <vt:lpstr>We can again move the center along the line joining center and the first point to get a smaller circle passing through two points.</vt:lpstr>
      <vt:lpstr>PowerPoint Presentation</vt:lpstr>
      <vt:lpstr>PowerPoint Presentation</vt:lpstr>
      <vt:lpstr>Reducing the time complexity</vt:lpstr>
      <vt:lpstr>Reducing the time complexity</vt:lpstr>
      <vt:lpstr>Reducing the time complexity</vt:lpstr>
      <vt:lpstr>Defining Point of Smallest Enclosing Circle</vt:lpstr>
      <vt:lpstr>Defining Point of Smallest Enclosing Circle</vt:lpstr>
      <vt:lpstr>PowerPoint Presentation</vt:lpstr>
      <vt:lpstr>Circle with three defining points.</vt:lpstr>
      <vt:lpstr>Circle with three defining points.</vt:lpstr>
      <vt:lpstr>Circle with three defining points.</vt:lpstr>
      <vt:lpstr>Circle with three defining points.</vt:lpstr>
      <vt:lpstr>Circle with three defining points.</vt:lpstr>
      <vt:lpstr>PowerPoint Presentation</vt:lpstr>
      <vt:lpstr>PowerPoint Presentation</vt:lpstr>
      <vt:lpstr>The circumradius of ∆PD_1 D_2, can be given as                                    R=D_1 D_2/2sin⁡α    </vt:lpstr>
      <vt:lpstr>The circumradius of ∆PD_1 D_2, can be given as                                    R=D_1 D_2/2sin⁡α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notations</vt:lpstr>
      <vt:lpstr>New notations</vt:lpstr>
      <vt:lpstr>New notations</vt:lpstr>
      <vt:lpstr>New notations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Randomized Incremental Construction</vt:lpstr>
      <vt:lpstr>Randomized Incremental Construction</vt:lpstr>
      <vt:lpstr>Randomized Incremental Construction</vt:lpstr>
      <vt:lpstr>Randomized Incremental Construction</vt:lpstr>
      <vt:lpstr>PowerPoint Presentation</vt:lpstr>
      <vt:lpstr>First defining point</vt:lpstr>
      <vt:lpstr>PowerPoint Presentation</vt:lpstr>
      <vt:lpstr>What makes p_i special?  </vt:lpstr>
      <vt:lpstr>What makes p_i special?  </vt:lpstr>
      <vt:lpstr>Observation</vt:lpstr>
      <vt:lpstr>Outline of Proof</vt:lpstr>
      <vt:lpstr>Intuition </vt:lpstr>
      <vt:lpstr>Intuition </vt:lpstr>
      <vt:lpstr>Intuition </vt:lpstr>
      <vt:lpstr>Key idea </vt:lpstr>
      <vt:lpstr>Randomized Incremental Construction</vt:lpstr>
      <vt:lpstr>Randomized Incremental Construction</vt:lpstr>
      <vt:lpstr>PowerPoint Presentation</vt:lpstr>
      <vt:lpstr>Randomized Incremental Construction</vt:lpstr>
      <vt:lpstr>PowerPoint Presentation</vt:lpstr>
      <vt:lpstr>Second Defining Point</vt:lpstr>
      <vt:lpstr>Second Defining Point</vt:lpstr>
      <vt:lpstr>Second Defining Point</vt:lpstr>
      <vt:lpstr>Outline of proof</vt:lpstr>
      <vt:lpstr>Outline of proof</vt:lpstr>
      <vt:lpstr>Outline of proof</vt:lpstr>
      <vt:lpstr>What makes p_j special?  </vt:lpstr>
      <vt:lpstr>What makes p_j special?  </vt:lpstr>
      <vt:lpstr>What makes p_j special?  </vt:lpstr>
      <vt:lpstr>What makes p_j special?  </vt:lpstr>
      <vt:lpstr>Observation</vt:lpstr>
      <vt:lpstr>Observation</vt:lpstr>
      <vt:lpstr>Outline of proof </vt:lpstr>
      <vt:lpstr>Key idea </vt:lpstr>
      <vt:lpstr>Randomized Incremental Construction</vt:lpstr>
      <vt:lpstr>Randomized Incremental Construction</vt:lpstr>
      <vt:lpstr>PowerPoint Presentation</vt:lpstr>
      <vt:lpstr>Randomized Incremental Construction</vt:lpstr>
      <vt:lpstr>PowerPoint Presentation</vt:lpstr>
      <vt:lpstr>Third defining point</vt:lpstr>
      <vt:lpstr>Third defining point</vt:lpstr>
      <vt:lpstr>Outline of proof</vt:lpstr>
      <vt:lpstr>What makes p_k special?  </vt:lpstr>
      <vt:lpstr>What makes p_k special?  </vt:lpstr>
      <vt:lpstr>What makes p_k special?  </vt:lpstr>
      <vt:lpstr>What makes p_k special?  </vt:lpstr>
      <vt:lpstr>Observation</vt:lpstr>
      <vt:lpstr>Outline of Proof  </vt:lpstr>
      <vt:lpstr>Outline of Proof  </vt:lpstr>
      <vt:lpstr>PowerPoint Presentation</vt:lpstr>
      <vt:lpstr>Randomized Incremental Construction</vt:lpstr>
      <vt:lpstr>Randomized Incremental Construction</vt:lpstr>
      <vt:lpstr>PowerPoint Presentation</vt:lpstr>
      <vt:lpstr>PowerPoint Presentation</vt:lpstr>
      <vt:lpstr>PowerPoint Presentation</vt:lpstr>
      <vt:lpstr>Lemma</vt:lpstr>
      <vt:lpstr>Lemma</vt:lpstr>
      <vt:lpstr>Lemma</vt:lpstr>
      <vt:lpstr>Time Complexity Analysis</vt:lpstr>
      <vt:lpstr>Time Complexity Analysis</vt:lpstr>
      <vt:lpstr>Time Complexity Analysis</vt:lpstr>
      <vt:lpstr>Time Complexity Analysis</vt:lpstr>
      <vt:lpstr>Time Complexity Analysis</vt:lpstr>
      <vt:lpstr>Time Complexity Analysis</vt:lpstr>
      <vt:lpstr>PowerPoint Presentation</vt:lpstr>
      <vt:lpstr>Time taken by O(n) , O(n3) and O(n4)  algorithms  </vt:lpstr>
      <vt:lpstr>Time taken by O(n) algorithm</vt:lpstr>
      <vt:lpstr>Memory used per iterations for linear time algorithm</vt:lpstr>
      <vt:lpstr>Number of times new point lies outside current circle</vt:lpstr>
      <vt:lpstr>Density of Runtime in different ranges per unit mean runtime for O(n) algorithm</vt:lpstr>
      <vt:lpstr>PowerPoint Presentation</vt:lpstr>
      <vt:lpstr>Comparison with worst case time for linear time algorithm</vt:lpstr>
      <vt:lpstr>PowerPoint Presentation</vt:lpstr>
      <vt:lpstr>Dry Run of the Algorithm.  A visualizer was also made and can be found here. </vt:lpstr>
      <vt:lpstr>Extension to higher dimensions.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Yogit</dc:creator>
  <cp:lastModifiedBy>Yogit</cp:lastModifiedBy>
  <cp:revision>20</cp:revision>
  <dcterms:created xsi:type="dcterms:W3CDTF">2024-02-08T03:58:29Z</dcterms:created>
  <dcterms:modified xsi:type="dcterms:W3CDTF">2024-04-14T22:54:12Z</dcterms:modified>
</cp:coreProperties>
</file>